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5" r:id="rId1"/>
  </p:sldMasterIdLst>
  <p:notesMasterIdLst>
    <p:notesMasterId r:id="rId29"/>
  </p:notesMasterIdLst>
  <p:handoutMasterIdLst>
    <p:handoutMasterId r:id="rId30"/>
  </p:handoutMasterIdLst>
  <p:sldIdLst>
    <p:sldId id="257" r:id="rId2"/>
    <p:sldId id="258" r:id="rId3"/>
    <p:sldId id="272" r:id="rId4"/>
    <p:sldId id="273" r:id="rId5"/>
    <p:sldId id="274" r:id="rId6"/>
    <p:sldId id="259" r:id="rId7"/>
    <p:sldId id="260" r:id="rId8"/>
    <p:sldId id="261" r:id="rId9"/>
    <p:sldId id="275" r:id="rId10"/>
    <p:sldId id="276" r:id="rId11"/>
    <p:sldId id="277" r:id="rId12"/>
    <p:sldId id="278" r:id="rId13"/>
    <p:sldId id="279" r:id="rId14"/>
    <p:sldId id="280" r:id="rId15"/>
    <p:sldId id="283" r:id="rId16"/>
    <p:sldId id="262" r:id="rId17"/>
    <p:sldId id="281" r:id="rId18"/>
    <p:sldId id="282" r:id="rId19"/>
    <p:sldId id="270" r:id="rId20"/>
    <p:sldId id="263" r:id="rId21"/>
    <p:sldId id="265" r:id="rId22"/>
    <p:sldId id="271" r:id="rId23"/>
    <p:sldId id="266" r:id="rId24"/>
    <p:sldId id="264" r:id="rId25"/>
    <p:sldId id="268" r:id="rId26"/>
    <p:sldId id="267" r:id="rId27"/>
    <p:sldId id="269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2" autoAdjust="0"/>
    <p:restoredTop sz="94630" autoAdjust="0"/>
  </p:normalViewPr>
  <p:slideViewPr>
    <p:cSldViewPr snapToGrid="0">
      <p:cViewPr varScale="1">
        <p:scale>
          <a:sx n="67" d="100"/>
          <a:sy n="67" d="100"/>
        </p:scale>
        <p:origin x="792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00E2A8-4905-4902-8A8A-2BA4E98DA3F5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C5F82-932D-40F2-89E0-A35ECEBB2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25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4DBAEC-31DC-4EA1-9105-01DC521CB5D7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3363D-F6E3-406D-AE25-FCED0A57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175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5A62E-E592-419F-8942-62DA8AC8A0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352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2839207" y="6450375"/>
            <a:ext cx="401365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Uz</a:t>
            </a:r>
            <a:r>
              <a:rPr lang="en-US" sz="1050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50" i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podr</a:t>
            </a:r>
            <a:r>
              <a:rPr lang="sr-Latn-RS" sz="1050" i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šku</a:t>
            </a:r>
            <a:r>
              <a:rPr lang="sr-Latn-RS" sz="1050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050" i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Švajcar</a:t>
            </a:r>
            <a:r>
              <a:rPr lang="en-US" sz="1050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sr-Latn-RS" sz="1050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kog sekret</a:t>
            </a:r>
            <a:r>
              <a:rPr lang="en-US" sz="1050" i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ari</a:t>
            </a:r>
            <a:r>
              <a:rPr lang="sr-Latn-RS" sz="1050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jata za ekonomske poslove SECO</a:t>
            </a:r>
            <a:endParaRPr lang="en-US" sz="1050" i="1" dirty="0">
              <a:solidFill>
                <a:schemeClr val="bg1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527" y="5655779"/>
            <a:ext cx="1969008" cy="104851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467" y="36212"/>
            <a:ext cx="2632210" cy="131610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971" y="215903"/>
            <a:ext cx="2384280" cy="95672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323" y="105888"/>
            <a:ext cx="1471515" cy="9483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3175" y="379939"/>
            <a:ext cx="15716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731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219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0491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670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3968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255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6/23/2015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8396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0480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EA4F-F16E-4CAF-9CEA-BCAEE34FBA34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FDED1-7407-4D1C-ABC0-CC6B4A54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204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9710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0238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5466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3896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2324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9801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517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1240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JP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2839207" y="6450375"/>
            <a:ext cx="401365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Uz</a:t>
            </a:r>
            <a:r>
              <a:rPr lang="en-US" sz="1050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50" i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podr</a:t>
            </a:r>
            <a:r>
              <a:rPr lang="sr-Latn-RS" sz="1050" i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šku</a:t>
            </a:r>
            <a:r>
              <a:rPr lang="sr-Latn-RS" sz="1050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050" i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Švajcar</a:t>
            </a:r>
            <a:r>
              <a:rPr lang="en-US" sz="1050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sr-Latn-RS" sz="1050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kog sekret</a:t>
            </a:r>
            <a:r>
              <a:rPr lang="en-US" sz="1050" i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ari</a:t>
            </a:r>
            <a:r>
              <a:rPr lang="sr-Latn-RS" sz="1050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jata za ekonomske poslove SECO</a:t>
            </a:r>
            <a:endParaRPr lang="en-US" sz="1050" i="1" dirty="0">
              <a:solidFill>
                <a:schemeClr val="bg1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527" y="5655779"/>
            <a:ext cx="1969008" cy="1048512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467" y="36212"/>
            <a:ext cx="2632210" cy="1316105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971" y="215903"/>
            <a:ext cx="2384280" cy="956725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323" y="105888"/>
            <a:ext cx="1471515" cy="94831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3175" y="379939"/>
            <a:ext cx="15716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300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  <p:sldLayoutId id="2147483789" r:id="rId14"/>
    <p:sldLayoutId id="2147483790" r:id="rId15"/>
    <p:sldLayoutId id="2147483791" r:id="rId16"/>
    <p:sldLayoutId id="2147483792" r:id="rId17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УППР</a:t>
            </a:r>
            <a:r>
              <a:rPr lang="sr-Cyrl-RS" dirty="0" smtClean="0"/>
              <a:t> </a:t>
            </a:r>
            <a:r>
              <a:rPr lang="sr-Cyrl-RS" dirty="0" smtClean="0"/>
              <a:t>и негативна селекција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73603" y="4345774"/>
            <a:ext cx="3200400" cy="1463040"/>
          </a:xfrm>
        </p:spPr>
        <p:txBody>
          <a:bodyPr>
            <a:normAutofit/>
          </a:bodyPr>
          <a:lstStyle/>
          <a:p>
            <a:r>
              <a:rPr lang="sr-Cyrl-RS" dirty="0" smtClean="0"/>
              <a:t>Бранко Радуловић</a:t>
            </a:r>
            <a:endParaRPr lang="en-US" dirty="0" smtClean="0"/>
          </a:p>
          <a:p>
            <a:r>
              <a:rPr lang="sr-Cyrl-RS" dirty="0" smtClean="0"/>
              <a:t>Правни факултет</a:t>
            </a:r>
          </a:p>
          <a:p>
            <a:r>
              <a:rPr lang="sr-Cyrl-RS" dirty="0" smtClean="0"/>
              <a:t>Универзитет у Београду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0592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171574"/>
            <a:ext cx="8596668" cy="758825"/>
          </a:xfrm>
        </p:spPr>
        <p:txBody>
          <a:bodyPr/>
          <a:lstStyle/>
          <a:p>
            <a:r>
              <a:rPr lang="sr-Cyrl-RS" dirty="0" smtClean="0"/>
              <a:t>Бројне измене оквира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Пре свега измењен је низ рокова у погледу поступка и садржине плана. У погледу рокова, укинут је рок трајања првостепеног поступка за усвајање планова које је претходно износило између 45 и 60 дана од дана доношења решења о покретању поступка, јер се законски рок у пракси у највећем броју случајева није поштовао. </a:t>
            </a:r>
            <a:endParaRPr lang="sr-Cyrl-RS" dirty="0" smtClean="0"/>
          </a:p>
          <a:p>
            <a:r>
              <a:rPr lang="sr-Cyrl-RS" dirty="0" smtClean="0"/>
              <a:t>Такође</a:t>
            </a:r>
            <a:r>
              <a:rPr lang="sr-Cyrl-RS" dirty="0"/>
              <a:t>, ограничено је максимално трајање мера обезбеђења на шест месеци, а прописан је и рок важности извештаја ревизора. У погледу садржине, поред обавезе навођења података о повезаним лицима, олакшана је припрема плана продужењем рока пресечног датума ванредног извештаја на 90 уместо претходног рока од 60 дана. </a:t>
            </a:r>
            <a:endParaRPr lang="en-US" dirty="0"/>
          </a:p>
          <a:p>
            <a:r>
              <a:rPr lang="sr-Cyrl-RS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931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214438"/>
            <a:ext cx="8596668" cy="715962"/>
          </a:xfrm>
        </p:spPr>
        <p:txBody>
          <a:bodyPr/>
          <a:lstStyle/>
          <a:p>
            <a:r>
              <a:rPr lang="sr-Cyrl-RS" dirty="0" smtClean="0"/>
              <a:t>Изводљивост планова?!?!?!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У </a:t>
            </a:r>
            <a:r>
              <a:rPr lang="sr-Cyrl-RS" dirty="0"/>
              <a:t>којој мери ће измене омогућити да поднети планови буду изводљиви, односно да УППР користе дужници чије је пословање одрживо и чија структура поверилаца омогућава једноставно разрешавање конфликта интереса коришћењем овог </a:t>
            </a:r>
            <a:r>
              <a:rPr lang="sr-Cyrl-RS" dirty="0" smtClean="0"/>
              <a:t>института?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043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185862"/>
            <a:ext cx="8596668" cy="744537"/>
          </a:xfrm>
        </p:spPr>
        <p:txBody>
          <a:bodyPr/>
          <a:lstStyle/>
          <a:p>
            <a:r>
              <a:rPr lang="sr-Cyrl-RS" dirty="0"/>
              <a:t>чл. </a:t>
            </a:r>
            <a:r>
              <a:rPr lang="sr-Latn-RS" dirty="0"/>
              <a:t>156 </a:t>
            </a:r>
            <a:r>
              <a:rPr lang="sr-Cyrl-RS" dirty="0" err="1"/>
              <a:t>ст</a:t>
            </a:r>
            <a:r>
              <a:rPr lang="sr-Latn-RS" dirty="0"/>
              <a:t>. 3 </a:t>
            </a:r>
            <a:r>
              <a:rPr lang="sr-Cyrl-RS" dirty="0" err="1"/>
              <a:t>тач</a:t>
            </a:r>
            <a:r>
              <a:rPr lang="sr-Cyrl-RS" dirty="0"/>
              <a:t>.</a:t>
            </a:r>
            <a:r>
              <a:rPr lang="sr-Latn-RS" dirty="0"/>
              <a:t> 3.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Једна од потенцијалних </a:t>
            </a:r>
            <a:r>
              <a:rPr lang="sr-Cyrl-RS" dirty="0"/>
              <a:t>грешака приликом измена Закона о стечају учињена је изменом чл. </a:t>
            </a:r>
            <a:r>
              <a:rPr lang="sr-Latn-RS" dirty="0"/>
              <a:t>156 </a:t>
            </a:r>
            <a:r>
              <a:rPr lang="sr-Cyrl-RS" dirty="0" err="1"/>
              <a:t>ст</a:t>
            </a:r>
            <a:r>
              <a:rPr lang="sr-Latn-RS" dirty="0"/>
              <a:t>. 3 </a:t>
            </a:r>
            <a:r>
              <a:rPr lang="sr-Cyrl-RS" dirty="0" err="1"/>
              <a:t>тач</a:t>
            </a:r>
            <a:r>
              <a:rPr lang="sr-Cyrl-RS" dirty="0"/>
              <a:t>.</a:t>
            </a:r>
            <a:r>
              <a:rPr lang="sr-Latn-RS" dirty="0"/>
              <a:t> 3. </a:t>
            </a:r>
            <a:endParaRPr lang="sr-Cyrl-RS" dirty="0" smtClean="0"/>
          </a:p>
          <a:p>
            <a:r>
              <a:rPr lang="sr-Cyrl-RS" dirty="0" smtClean="0"/>
              <a:t>Наведени </a:t>
            </a:r>
            <a:r>
              <a:rPr lang="sr-Cyrl-RS" dirty="0"/>
              <a:t>члан је пре измена прописивао да се приликом подношења УППР-а доставља и потписана изјава већинских поверилаца по вредности потраживања сваке планом предвиђене класе да су сагласни са садржином плана и спремни да гласају за његово усвајање. </a:t>
            </a:r>
            <a:endParaRPr lang="sr-Cyrl-RS" dirty="0" smtClean="0"/>
          </a:p>
          <a:p>
            <a:r>
              <a:rPr lang="sr-Cyrl-RS" dirty="0" smtClean="0"/>
              <a:t>Циљ </a:t>
            </a:r>
            <a:r>
              <a:rPr lang="sr-Cyrl-RS" dirty="0"/>
              <a:t>такве одредбе било је спречавање подношења планова који немају потребну подршку поверилаца, као и измештање преговора ван суда, тако да поступак у оквиру суда буде што је могуће краћи.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85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185862"/>
            <a:ext cx="8596668" cy="744537"/>
          </a:xfrm>
        </p:spPr>
        <p:txBody>
          <a:bodyPr/>
          <a:lstStyle/>
          <a:p>
            <a:r>
              <a:rPr lang="sr-Cyrl-RS" dirty="0" smtClean="0"/>
              <a:t>Последице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err="1" smtClean="0"/>
              <a:t>Наизглед</a:t>
            </a:r>
            <a:r>
              <a:rPr lang="sr-Cyrl-RS" dirty="0"/>
              <a:t>, променом члана учињена је само језичка корекција, али је она по последицама и правном домашају суштинске природе. </a:t>
            </a:r>
            <a:endParaRPr lang="sr-Cyrl-RS" dirty="0" smtClean="0"/>
          </a:p>
          <a:p>
            <a:r>
              <a:rPr lang="sr-Cyrl-RS" dirty="0" smtClean="0"/>
              <a:t>Уместо </a:t>
            </a:r>
            <a:r>
              <a:rPr lang="sr-Cyrl-RS" dirty="0"/>
              <a:t>изјаве о сагласности, повериоци сада изјављују само да су упознати са садржином плана, што не значи да исти и подржавају. </a:t>
            </a:r>
            <a:endParaRPr lang="sr-Cyrl-RS" dirty="0" smtClean="0"/>
          </a:p>
          <a:p>
            <a:endParaRPr lang="sr-Cyrl-RS" dirty="0"/>
          </a:p>
          <a:p>
            <a:r>
              <a:rPr lang="sr-Cyrl-RS" dirty="0" smtClean="0"/>
              <a:t>Тиме </a:t>
            </a:r>
            <a:r>
              <a:rPr lang="sr-Cyrl-RS" dirty="0"/>
              <a:t>се додатно олакшава проходност планова и потенцијално одобравање мера забране извршења, што ствара подстицај за злоупотребу института и негативну селекцију дужника.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4991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9509478"/>
              </p:ext>
            </p:extLst>
          </p:nvPr>
        </p:nvGraphicFramePr>
        <p:xfrm>
          <a:off x="0" y="4"/>
          <a:ext cx="12192002" cy="68579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1587"/>
                <a:gridCol w="6128486"/>
                <a:gridCol w="976699"/>
                <a:gridCol w="976699"/>
                <a:gridCol w="799475"/>
                <a:gridCol w="700036"/>
                <a:gridCol w="669510"/>
                <a:gridCol w="669510"/>
              </a:tblGrid>
              <a:tr h="6296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 dirty="0">
                          <a:solidFill>
                            <a:schemeClr val="tx1"/>
                          </a:solidFill>
                          <a:effectLst/>
                        </a:rPr>
                        <a:t>Реорганизација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 dirty="0">
                          <a:solidFill>
                            <a:schemeClr val="tx1"/>
                          </a:solidFill>
                          <a:effectLst/>
                        </a:rPr>
                        <a:t>Променљива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>
                          <a:solidFill>
                            <a:schemeClr val="tx1"/>
                          </a:solidFill>
                          <a:effectLst/>
                        </a:rPr>
                        <a:t>Просек</a:t>
                      </a:r>
                      <a:endParaRPr lang="en-U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>
                          <a:solidFill>
                            <a:schemeClr val="tx1"/>
                          </a:solidFill>
                          <a:effectLst/>
                        </a:rPr>
                        <a:t>Медијана</a:t>
                      </a:r>
                      <a:endParaRPr lang="en-U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 dirty="0" err="1">
                          <a:solidFill>
                            <a:schemeClr val="tx1"/>
                          </a:solidFill>
                          <a:effectLst/>
                        </a:rPr>
                        <a:t>Ст.дев</a:t>
                      </a:r>
                      <a:r>
                        <a:rPr lang="sr-Cyrl-RS" sz="1400" b="1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 dirty="0">
                          <a:solidFill>
                            <a:schemeClr val="tx1"/>
                          </a:solidFill>
                          <a:effectLst/>
                        </a:rPr>
                        <a:t>Мин.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 dirty="0">
                          <a:solidFill>
                            <a:schemeClr val="tx1"/>
                          </a:solidFill>
                          <a:effectLst/>
                        </a:rPr>
                        <a:t>Макс.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 dirty="0">
                          <a:solidFill>
                            <a:schemeClr val="tx1"/>
                          </a:solidFill>
                          <a:effectLst/>
                        </a:rPr>
                        <a:t>Број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/>
                </a:tc>
              </a:tr>
              <a:tr h="362419">
                <a:tc rowSpan="8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 dirty="0">
                          <a:solidFill>
                            <a:schemeClr val="tx1"/>
                          </a:solidFill>
                          <a:effectLst/>
                        </a:rPr>
                        <a:t>Стечајна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 dirty="0">
                          <a:effectLst/>
                        </a:rPr>
                        <a:t>Солвентност (пословна имовина/ обавезе)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 dirty="0">
                          <a:effectLst/>
                        </a:rPr>
                        <a:t>0.93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 dirty="0">
                          <a:effectLst/>
                        </a:rPr>
                        <a:t>0.87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 dirty="0">
                          <a:effectLst/>
                        </a:rPr>
                        <a:t>0.47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0.36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2.54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26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</a:tr>
              <a:tr h="3414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 dirty="0">
                          <a:effectLst/>
                        </a:rPr>
                        <a:t>Привредно друштво приватизовано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0.46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0.00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0.51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0.00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1.00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26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</a:tr>
              <a:tr h="3624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>
                          <a:effectLst/>
                        </a:rPr>
                        <a:t>Учешће сталне имовине у ликв. Вредност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0.76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0.93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0.33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0.00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1.00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25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</a:tr>
              <a:tr h="6296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 dirty="0">
                          <a:effectLst/>
                        </a:rPr>
                        <a:t>Број година у којима дужник бележи нето губитак (од последње три)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1.88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2.00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1.03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0.00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3.00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26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</a:tr>
              <a:tr h="3624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ln</a:t>
                      </a:r>
                      <a:r>
                        <a:rPr lang="sr-Cyrl-RS" sz="1400" b="1">
                          <a:effectLst/>
                        </a:rPr>
                        <a:t>(укупне обавезе)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19.94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19.93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1.20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17.96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21.72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26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</a:tr>
              <a:tr h="3414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>
                          <a:effectLst/>
                        </a:rPr>
                        <a:t>Учешће разлучних поверилаца 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0.34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0.36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0.27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0.00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0.98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26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</a:tr>
              <a:tr h="3624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>
                          <a:effectLst/>
                        </a:rPr>
                        <a:t>Учешће банака као разлучних поверилаца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0.26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0.16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0.27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0.00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0.98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26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</a:tr>
              <a:tr h="3414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>
                          <a:effectLst/>
                        </a:rPr>
                        <a:t>Број класа поверилаца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4.08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4.00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1.23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2.00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7.00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26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</a:tr>
              <a:tr h="362419">
                <a:tc rowSpan="8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 dirty="0">
                          <a:solidFill>
                            <a:schemeClr val="tx1"/>
                          </a:solidFill>
                          <a:effectLst/>
                        </a:rPr>
                        <a:t>УППР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>
                          <a:effectLst/>
                        </a:rPr>
                        <a:t>Солвентност (пословна имовина/ обавезе)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1.00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0.97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0.47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0.22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2.65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71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</a:tr>
              <a:tr h="3414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>
                          <a:effectLst/>
                        </a:rPr>
                        <a:t>Привредно друштво приватизовано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0.54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1.00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0.50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0.00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1.00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71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</a:tr>
              <a:tr h="3624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>
                          <a:effectLst/>
                        </a:rPr>
                        <a:t>Учешће сталне имовине у ликв. Вредност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0.63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0.66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0.29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0.00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1.00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64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</a:tr>
              <a:tr h="6296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>
                          <a:effectLst/>
                        </a:rPr>
                        <a:t>Број година у којима дужник бележи нето губитак (од последње три)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1.49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1.00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1.09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0.00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3.00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71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</a:tr>
              <a:tr h="3624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ln </a:t>
                      </a:r>
                      <a:r>
                        <a:rPr lang="sr-Cyrl-RS" sz="1400" b="1">
                          <a:effectLst/>
                        </a:rPr>
                        <a:t>(укупне обавезе)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20.79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20.84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1.37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18.07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24.08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71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</a:tr>
              <a:tr h="3414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>
                          <a:effectLst/>
                        </a:rPr>
                        <a:t>Учешће разлучних поверилаца 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0.34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0.29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0.27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0.00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0.97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71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</a:tr>
              <a:tr h="3624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>
                          <a:effectLst/>
                        </a:rPr>
                        <a:t>Учешће банака као разлучних поверилаца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0.24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0.20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0.21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0.00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0.83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71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</a:tr>
              <a:tr h="3624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>
                          <a:effectLst/>
                        </a:rPr>
                        <a:t>Број класа поверилаца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5.69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5.00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2.50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1.00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</a:rPr>
                        <a:t>14.00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 dirty="0">
                          <a:effectLst/>
                        </a:rPr>
                        <a:t>71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82098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2800" dirty="0" smtClean="0"/>
              <a:t>Да ли постоји суштинска разлика између обичних планова и УППР?</a:t>
            </a:r>
          </a:p>
          <a:p>
            <a:endParaRPr lang="sr-Cyrl-RS" sz="2800" dirty="0"/>
          </a:p>
          <a:p>
            <a:r>
              <a:rPr lang="sr-Cyrl-RS" sz="2800" dirty="0" smtClean="0"/>
              <a:t>Претпоставка – УППР бирају нешто боља предузећа и то треба да буде видљиво из пословања и финансијских извештаја.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77742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2137450"/>
              </p:ext>
            </p:extLst>
          </p:nvPr>
        </p:nvGraphicFramePr>
        <p:xfrm>
          <a:off x="677334" y="2064244"/>
          <a:ext cx="9720074" cy="47937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10503"/>
                <a:gridCol w="973540"/>
                <a:gridCol w="919398"/>
                <a:gridCol w="903053"/>
                <a:gridCol w="592500"/>
                <a:gridCol w="1413828"/>
                <a:gridCol w="510777"/>
                <a:gridCol w="496475"/>
              </a:tblGrid>
              <a:tr h="4115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Cyrl-RS" sz="1800" dirty="0">
                          <a:effectLst/>
                        </a:rPr>
                        <a:t>Променљива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Cyrl-RS" sz="1800">
                          <a:effectLst/>
                        </a:rPr>
                        <a:t>УППР 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Cyrl-RS" sz="1800">
                          <a:effectLst/>
                        </a:rPr>
                        <a:t>Обичан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800">
                          <a:effectLst/>
                        </a:rPr>
                        <a:t>t-test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8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Cyrl-RS" sz="1800">
                          <a:effectLst/>
                        </a:rPr>
                        <a:t>Једнострани 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8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800">
                          <a:effectLst/>
                        </a:rPr>
                        <a:t>N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93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600" dirty="0">
                          <a:solidFill>
                            <a:srgbClr val="C00000"/>
                          </a:solidFill>
                          <a:effectLst/>
                        </a:rPr>
                        <a:t>Солвентност (пословна имовина/ обавезе)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 dirty="0">
                          <a:solidFill>
                            <a:srgbClr val="C00000"/>
                          </a:solidFill>
                          <a:effectLst/>
                        </a:rPr>
                        <a:t>1.00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solidFill>
                            <a:srgbClr val="C00000"/>
                          </a:solidFill>
                          <a:effectLst/>
                        </a:rPr>
                        <a:t>0.93</a:t>
                      </a:r>
                      <a:endParaRPr lang="en-US" sz="24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effectLst/>
                        </a:rPr>
                        <a:t>-0.683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6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6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6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effectLst/>
                        </a:rPr>
                        <a:t>97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93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600">
                          <a:solidFill>
                            <a:srgbClr val="C00000"/>
                          </a:solidFill>
                          <a:effectLst/>
                        </a:rPr>
                        <a:t>Учешће сталне имовине у ликв. вредност</a:t>
                      </a:r>
                      <a:endParaRPr lang="en-US" sz="24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 dirty="0">
                          <a:solidFill>
                            <a:srgbClr val="C00000"/>
                          </a:solidFill>
                          <a:effectLst/>
                        </a:rPr>
                        <a:t>0.63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 dirty="0">
                          <a:solidFill>
                            <a:srgbClr val="C00000"/>
                          </a:solidFill>
                          <a:effectLst/>
                        </a:rPr>
                        <a:t>0.76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effectLst/>
                        </a:rPr>
                        <a:t>1.701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600">
                          <a:effectLst/>
                        </a:rPr>
                        <a:t>*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600">
                          <a:effectLst/>
                        </a:rPr>
                        <a:t>diff </a:t>
                      </a:r>
                      <a:r>
                        <a:rPr lang="sr-Cyrl-RS" sz="1600">
                          <a:effectLst/>
                        </a:rPr>
                        <a:t>&gt;</a:t>
                      </a:r>
                      <a:r>
                        <a:rPr lang="sr-Latn-RS" sz="1600">
                          <a:effectLst/>
                        </a:rPr>
                        <a:t> 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600">
                          <a:effectLst/>
                        </a:rPr>
                        <a:t>**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effectLst/>
                        </a:rPr>
                        <a:t>89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602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600" dirty="0">
                          <a:solidFill>
                            <a:srgbClr val="FF0000"/>
                          </a:solidFill>
                          <a:effectLst/>
                        </a:rPr>
                        <a:t>Број година у којима дужник бележи нето губитак (од последње три)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 dirty="0">
                          <a:solidFill>
                            <a:srgbClr val="FF0000"/>
                          </a:solidFill>
                          <a:effectLst/>
                        </a:rPr>
                        <a:t>1.49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 dirty="0">
                          <a:solidFill>
                            <a:srgbClr val="FF0000"/>
                          </a:solidFill>
                          <a:effectLst/>
                        </a:rPr>
                        <a:t>1.88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effectLst/>
                        </a:rPr>
                        <a:t>1.628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6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600">
                          <a:effectLst/>
                        </a:rPr>
                        <a:t>diff </a:t>
                      </a:r>
                      <a:r>
                        <a:rPr lang="sr-Cyrl-RS" sz="1600">
                          <a:effectLst/>
                        </a:rPr>
                        <a:t>&gt;</a:t>
                      </a:r>
                      <a:r>
                        <a:rPr lang="sr-Latn-RS" sz="1600">
                          <a:effectLst/>
                        </a:rPr>
                        <a:t> 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600">
                          <a:effectLst/>
                        </a:rPr>
                        <a:t>*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effectLst/>
                        </a:rPr>
                        <a:t>97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6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 dirty="0">
                          <a:solidFill>
                            <a:srgbClr val="002060"/>
                          </a:solidFill>
                          <a:effectLst/>
                        </a:rPr>
                        <a:t>ln</a:t>
                      </a:r>
                      <a:r>
                        <a:rPr lang="sr-Cyrl-RS" sz="1600" dirty="0">
                          <a:solidFill>
                            <a:srgbClr val="002060"/>
                          </a:solidFill>
                          <a:effectLst/>
                        </a:rPr>
                        <a:t>(укупне обавезе)</a:t>
                      </a:r>
                      <a:endParaRPr lang="en-US" sz="2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 dirty="0">
                          <a:solidFill>
                            <a:srgbClr val="002060"/>
                          </a:solidFill>
                          <a:effectLst/>
                        </a:rPr>
                        <a:t>20.79</a:t>
                      </a:r>
                      <a:endParaRPr lang="en-US" sz="2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 dirty="0">
                          <a:solidFill>
                            <a:srgbClr val="002060"/>
                          </a:solidFill>
                          <a:effectLst/>
                        </a:rPr>
                        <a:t>19.94</a:t>
                      </a:r>
                      <a:endParaRPr lang="en-US" sz="2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 dirty="0">
                          <a:solidFill>
                            <a:srgbClr val="002060"/>
                          </a:solidFill>
                          <a:effectLst/>
                        </a:rPr>
                        <a:t>-2.994</a:t>
                      </a:r>
                      <a:endParaRPr lang="en-US" sz="2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600">
                          <a:effectLst/>
                        </a:rPr>
                        <a:t>***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600">
                          <a:effectLst/>
                        </a:rPr>
                        <a:t>diff &lt; 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600">
                          <a:effectLst/>
                        </a:rPr>
                        <a:t>***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effectLst/>
                        </a:rPr>
                        <a:t>97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93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600" dirty="0">
                          <a:solidFill>
                            <a:schemeClr val="accent1"/>
                          </a:solidFill>
                          <a:effectLst/>
                        </a:rPr>
                        <a:t>Учешће разлучних поверилаца </a:t>
                      </a:r>
                      <a:endParaRPr lang="en-US" sz="24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 dirty="0">
                          <a:solidFill>
                            <a:schemeClr val="accent1"/>
                          </a:solidFill>
                          <a:effectLst/>
                        </a:rPr>
                        <a:t>0.34</a:t>
                      </a:r>
                      <a:endParaRPr lang="en-US" sz="24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solidFill>
                            <a:schemeClr val="accent1"/>
                          </a:solidFill>
                          <a:effectLst/>
                        </a:rPr>
                        <a:t>0.34</a:t>
                      </a:r>
                      <a:endParaRPr lang="en-US" sz="240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effectLst/>
                        </a:rPr>
                        <a:t>-0.035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6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6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6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effectLst/>
                        </a:rPr>
                        <a:t>97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602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accent1"/>
                          </a:solidFill>
                          <a:effectLst/>
                        </a:rPr>
                        <a:t>Учешће банака и финансијских институција као поверилаца</a:t>
                      </a:r>
                      <a:endParaRPr lang="en-US" sz="240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600" dirty="0">
                          <a:solidFill>
                            <a:schemeClr val="accent1"/>
                          </a:solidFill>
                          <a:effectLst/>
                        </a:rPr>
                        <a:t>0.438</a:t>
                      </a:r>
                      <a:endParaRPr lang="en-US" sz="24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600" dirty="0">
                          <a:solidFill>
                            <a:schemeClr val="accent1"/>
                          </a:solidFill>
                          <a:effectLst/>
                        </a:rPr>
                        <a:t>0</a:t>
                      </a:r>
                      <a:r>
                        <a:rPr lang="sr-Latn-RS" sz="1600" dirty="0">
                          <a:solidFill>
                            <a:schemeClr val="accent1"/>
                          </a:solidFill>
                          <a:effectLst/>
                        </a:rPr>
                        <a:t>.43</a:t>
                      </a:r>
                      <a:r>
                        <a:rPr lang="sr-Cyrl-RS" sz="1600" dirty="0">
                          <a:solidFill>
                            <a:schemeClr val="accent1"/>
                          </a:solidFill>
                          <a:effectLst/>
                        </a:rPr>
                        <a:t>4</a:t>
                      </a:r>
                      <a:endParaRPr lang="en-US" sz="24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effectLst/>
                        </a:rPr>
                        <a:t>-0.064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6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6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6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93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600">
                          <a:solidFill>
                            <a:schemeClr val="accent1"/>
                          </a:solidFill>
                          <a:effectLst/>
                        </a:rPr>
                        <a:t>Учешће банака као разлучних поверилаца</a:t>
                      </a:r>
                      <a:endParaRPr lang="en-US" sz="240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solidFill>
                            <a:schemeClr val="accent1"/>
                          </a:solidFill>
                          <a:effectLst/>
                        </a:rPr>
                        <a:t>0.24</a:t>
                      </a:r>
                      <a:endParaRPr lang="en-US" sz="240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 dirty="0">
                          <a:solidFill>
                            <a:schemeClr val="accent1"/>
                          </a:solidFill>
                          <a:effectLst/>
                        </a:rPr>
                        <a:t>0.26</a:t>
                      </a:r>
                      <a:endParaRPr lang="en-US" sz="24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effectLst/>
                        </a:rPr>
                        <a:t>0.190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6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6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6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effectLst/>
                        </a:rPr>
                        <a:t>97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6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600">
                          <a:effectLst/>
                        </a:rPr>
                        <a:t>Број класа поверилаца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effectLst/>
                        </a:rPr>
                        <a:t>5.69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effectLst/>
                        </a:rPr>
                        <a:t>4.08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effectLst/>
                        </a:rPr>
                        <a:t>-4.214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600">
                          <a:effectLst/>
                        </a:rPr>
                        <a:t>***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600">
                          <a:effectLst/>
                        </a:rPr>
                        <a:t>diff &lt; 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600">
                          <a:effectLst/>
                        </a:rPr>
                        <a:t>***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600" dirty="0">
                          <a:effectLst/>
                        </a:rPr>
                        <a:t>97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7334" y="1300162"/>
            <a:ext cx="8596668" cy="630237"/>
          </a:xfrm>
        </p:spPr>
        <p:txBody>
          <a:bodyPr>
            <a:noAutofit/>
          </a:bodyPr>
          <a:lstStyle/>
          <a:p>
            <a:r>
              <a:rPr lang="sr-Cyrl-RS" sz="2400" dirty="0" smtClean="0"/>
              <a:t>Веома мало боља! Кључна разлика је постојање сталне имовине (</a:t>
            </a:r>
            <a:r>
              <a:rPr lang="sr-Cyrl-RS" sz="2400" dirty="0" err="1" smtClean="0"/>
              <a:t>колатерала</a:t>
            </a:r>
            <a:r>
              <a:rPr lang="sr-Cyrl-RS" sz="2400" dirty="0" smtClean="0"/>
              <a:t>) и величина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762046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Који планови бивају потврђени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Да ли постоји суштинска разлика између одбачених и потврђених планова?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7810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300162"/>
            <a:ext cx="8596668" cy="630237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Нажалост не! Одрживост пословања није предуслов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1226412"/>
              </p:ext>
            </p:extLst>
          </p:nvPr>
        </p:nvGraphicFramePr>
        <p:xfrm>
          <a:off x="1875631" y="2686052"/>
          <a:ext cx="6057899" cy="34998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6399"/>
                <a:gridCol w="754214"/>
                <a:gridCol w="668291"/>
                <a:gridCol w="562637"/>
                <a:gridCol w="162936"/>
                <a:gridCol w="94197"/>
                <a:gridCol w="761215"/>
                <a:gridCol w="180757"/>
                <a:gridCol w="437253"/>
              </a:tblGrid>
              <a:tr h="5870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Cyrl-RS" sz="1000" dirty="0">
                          <a:effectLst/>
                        </a:rPr>
                        <a:t>Променљива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Cyrl-RS" sz="1000">
                          <a:effectLst/>
                        </a:rPr>
                        <a:t>Потврђен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Cyrl-RS" sz="1000">
                          <a:effectLst/>
                        </a:rPr>
                        <a:t>Одбачен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000">
                          <a:effectLst/>
                        </a:rPr>
                        <a:t>t-test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Cyrl-RS" sz="1000">
                          <a:effectLst/>
                        </a:rPr>
                        <a:t>Једнострани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Cyrl-RS" sz="1000">
                          <a:effectLst/>
                        </a:rPr>
                        <a:t>Број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37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Солвентност (пословна имовина/ обавезе)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900">
                          <a:effectLst/>
                        </a:rPr>
                        <a:t>1.04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900">
                          <a:effectLst/>
                        </a:rPr>
                        <a:t>0.88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900">
                          <a:effectLst/>
                        </a:rPr>
                        <a:t>1.1849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900">
                          <a:effectLst/>
                        </a:rPr>
                        <a:t>71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37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Учешће сталне имовине у ликв. вредности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0.601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0.724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900">
                          <a:effectLst/>
                        </a:rPr>
                        <a:t>-1.4572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  </a:t>
                      </a:r>
                      <a:r>
                        <a:rPr lang="sr-Latn-RS" sz="900">
                          <a:effectLst/>
                        </a:rPr>
                        <a:t>diff &lt; 0</a:t>
                      </a:r>
                      <a:r>
                        <a:rPr lang="sr-Cyrl-RS" sz="900">
                          <a:effectLst/>
                        </a:rPr>
                        <a:t>*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84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Број година у којима дужник бележи нето губитак (од последње три)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1.40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1.81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900">
                          <a:effectLst/>
                        </a:rPr>
                        <a:t>-1.3170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71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74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900">
                          <a:effectLst/>
                        </a:rPr>
                        <a:t>ln</a:t>
                      </a:r>
                      <a:r>
                        <a:rPr lang="sr-Cyrl-RS" sz="900">
                          <a:effectLst/>
                        </a:rPr>
                        <a:t>(укупне обавезе)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900">
                          <a:effectLst/>
                        </a:rPr>
                        <a:t>20.80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900">
                          <a:effectLst/>
                        </a:rPr>
                        <a:t>20.77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900" dirty="0">
                          <a:effectLst/>
                        </a:rPr>
                        <a:t>0.0644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900">
                          <a:effectLst/>
                        </a:rPr>
                        <a:t>71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37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Учешће разлучних поверилаца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0.353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0.317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900">
                          <a:effectLst/>
                        </a:rPr>
                        <a:t>0.4349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71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84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Учешће банака и финансијских институција као поверилаца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0.445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0.414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900">
                          <a:effectLst/>
                        </a:rPr>
                        <a:t>0.3280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71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37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Учешће банака као разлучних поверилаца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0.258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0.198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900">
                          <a:effectLst/>
                        </a:rPr>
                        <a:t>0.9434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71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74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Број класа поверилаца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5.6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900">
                          <a:effectLst/>
                        </a:rPr>
                        <a:t>-0.5201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900">
                          <a:effectLst/>
                        </a:rPr>
                        <a:t>71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85953">
                <a:tc gridSpan="9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000" dirty="0">
                          <a:effectLst/>
                        </a:rPr>
                        <a:t>* &lt;0.1, ** &lt;</a:t>
                      </a:r>
                      <a:r>
                        <a:rPr lang="sr-Cyrl-RS" sz="1000" dirty="0">
                          <a:effectLst/>
                        </a:rPr>
                        <a:t>0</a:t>
                      </a:r>
                      <a:r>
                        <a:rPr lang="sr-Latn-RS" sz="1000" dirty="0">
                          <a:effectLst/>
                        </a:rPr>
                        <a:t>.05 and *** &lt;</a:t>
                      </a:r>
                      <a:r>
                        <a:rPr lang="sr-Cyrl-RS" sz="1000" dirty="0">
                          <a:effectLst/>
                        </a:rPr>
                        <a:t>0</a:t>
                      </a:r>
                      <a:r>
                        <a:rPr lang="sr-Latn-RS" sz="1000" dirty="0">
                          <a:effectLst/>
                        </a:rPr>
                        <a:t>.01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17995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/>
            <a:r>
              <a:rPr lang="sr-Cyrl-RS" sz="1800" dirty="0"/>
              <a:t>Не постоји статистички значајна разлика између карактеристика обичних и унапред припремљених планова реорганизације</a:t>
            </a:r>
            <a:br>
              <a:rPr lang="sr-Cyrl-RS" sz="1800" dirty="0"/>
            </a:br>
            <a:r>
              <a:rPr lang="sr-Cyrl-RS" sz="1800" dirty="0"/>
              <a:t>	нешто бољи у погледу дужине трајања финансијских </a:t>
            </a:r>
            <a:r>
              <a:rPr lang="sr-Cyrl-RS" sz="1800" dirty="0" smtClean="0"/>
              <a:t>	потешкоћа</a:t>
            </a:r>
            <a:r>
              <a:rPr lang="sr-Cyrl-RS" sz="1800" dirty="0"/>
              <a:t/>
            </a:r>
            <a:br>
              <a:rPr lang="sr-Cyrl-RS" sz="1800" dirty="0"/>
            </a:br>
            <a:r>
              <a:rPr lang="sr-Cyrl-RS" sz="1800" dirty="0"/>
              <a:t>	нешто </a:t>
            </a:r>
            <a:r>
              <a:rPr lang="sr-Cyrl-RS" sz="1800" dirty="0" err="1"/>
              <a:t>солвентнија</a:t>
            </a:r>
            <a:r>
              <a:rPr lang="sr-Cyrl-RS" sz="1800" dirty="0"/>
              <a:t> (однос билансне имовине и обавеза)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 smtClean="0"/>
          </a:p>
          <a:p>
            <a:pPr marL="0" indent="0"/>
            <a:r>
              <a:rPr lang="sr-Cyrl-RS" dirty="0" smtClean="0"/>
              <a:t>Не постоји битна разлика између планова који бивају одбачени и планова који су усвојени</a:t>
            </a:r>
          </a:p>
          <a:p>
            <a:pPr marL="0" indent="0"/>
            <a:endParaRPr lang="sr-Cyrl-RS" dirty="0"/>
          </a:p>
          <a:p>
            <a:pPr marL="0" indent="0">
              <a:buNone/>
            </a:pPr>
            <a:endParaRPr lang="en-US" dirty="0"/>
          </a:p>
          <a:p>
            <a:pPr marL="0" indent="0"/>
            <a:r>
              <a:rPr lang="sr-Cyrl-RS" sz="1800" dirty="0" smtClean="0"/>
              <a:t>АУТОСЕЛЕКЦИЈА </a:t>
            </a:r>
            <a:r>
              <a:rPr lang="sr-Cyrl-RS" sz="1800" dirty="0" smtClean="0"/>
              <a:t>НЕ ФУНКЦИОНИШЕ – нема филтрирања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77740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77309" y="981075"/>
            <a:ext cx="8596668" cy="1320800"/>
          </a:xfrm>
        </p:spPr>
        <p:txBody>
          <a:bodyPr>
            <a:normAutofit/>
          </a:bodyPr>
          <a:lstStyle/>
          <a:p>
            <a:r>
              <a:rPr lang="sr-Cyrl-RS" dirty="0" smtClean="0"/>
              <a:t>Две карактеристике стечајног оквира у </a:t>
            </a:r>
            <a:r>
              <a:rPr lang="sr-Cyrl-RS" dirty="0" err="1" smtClean="0"/>
              <a:t>србији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sr-Cyrl-RS" b="1" dirty="0" smtClean="0"/>
              <a:t>Загонетка недостајућих стечајних поступака малих привредних субјеката </a:t>
            </a:r>
            <a:r>
              <a:rPr lang="sr-Latn-RS" b="1" dirty="0" smtClean="0"/>
              <a:t>(</a:t>
            </a:r>
            <a:r>
              <a:rPr lang="sr-Cyrl-RS" b="1" dirty="0" smtClean="0"/>
              <a:t>недостајућа банкротства</a:t>
            </a:r>
            <a:r>
              <a:rPr lang="sr-Latn-RS" b="1" dirty="0" smtClean="0"/>
              <a:t>)</a:t>
            </a:r>
          </a:p>
          <a:p>
            <a:pPr lvl="3"/>
            <a:r>
              <a:rPr lang="sr-Cyrl-RS" sz="1800" dirty="0" smtClean="0"/>
              <a:t>Однос покренутих и отворених поступака веома низак</a:t>
            </a:r>
          </a:p>
          <a:p>
            <a:pPr lvl="3"/>
            <a:r>
              <a:rPr lang="sr-Cyrl-RS" sz="1800" dirty="0" smtClean="0"/>
              <a:t>Проблем </a:t>
            </a:r>
            <a:r>
              <a:rPr lang="sr-Cyrl-RS" sz="1800" dirty="0" err="1" smtClean="0"/>
              <a:t>предујма</a:t>
            </a:r>
            <a:endParaRPr lang="sr-Cyrl-RS" sz="1800" dirty="0" smtClean="0"/>
          </a:p>
          <a:p>
            <a:pPr lvl="3"/>
            <a:r>
              <a:rPr lang="sr-Cyrl-RS" sz="1800" dirty="0" smtClean="0"/>
              <a:t>Проблем намирења</a:t>
            </a:r>
          </a:p>
          <a:p>
            <a:pPr lvl="4"/>
            <a:r>
              <a:rPr lang="sr-Cyrl-RS" sz="1800" dirty="0" smtClean="0"/>
              <a:t>Позиција разлучних поверилаца</a:t>
            </a:r>
            <a:endParaRPr lang="en-US" sz="1800" dirty="0" smtClean="0"/>
          </a:p>
          <a:p>
            <a:pPr lvl="5"/>
            <a:r>
              <a:rPr lang="sr-Cyrl-RS" sz="1800" dirty="0" smtClean="0"/>
              <a:t>Велики дисконт</a:t>
            </a:r>
          </a:p>
          <a:p>
            <a:pPr lvl="4"/>
            <a:r>
              <a:rPr lang="sr-Cyrl-RS" sz="1800" dirty="0" smtClean="0"/>
              <a:t>Позиција стечајних поверилаца</a:t>
            </a:r>
          </a:p>
          <a:p>
            <a:pPr lvl="4"/>
            <a:r>
              <a:rPr lang="sr-Cyrl-RS" sz="1800" dirty="0" smtClean="0"/>
              <a:t>Просечно намирење</a:t>
            </a:r>
            <a:r>
              <a:rPr lang="en-US" sz="1800" dirty="0" smtClean="0"/>
              <a:t> </a:t>
            </a:r>
            <a:endParaRPr lang="sr-Cyrl-RS" sz="1800" dirty="0" smtClean="0"/>
          </a:p>
          <a:p>
            <a:pPr marL="457200" indent="-457200">
              <a:buFont typeface="+mj-lt"/>
              <a:buAutoNum type="arabicPeriod"/>
            </a:pPr>
            <a:r>
              <a:rPr lang="sr-Cyrl-RS" b="1" dirty="0" smtClean="0"/>
              <a:t>УППР као доминантан облик редефинисања дужничко-поверилачких односа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8902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300162"/>
            <a:ext cx="8596668" cy="630237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Негативна селекција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152840" y="4424363"/>
            <a:ext cx="9720073" cy="1828800"/>
          </a:xfrm>
        </p:spPr>
        <p:txBody>
          <a:bodyPr>
            <a:normAutofit fontScale="85000" lnSpcReduction="20000"/>
          </a:bodyPr>
          <a:lstStyle/>
          <a:p>
            <a:r>
              <a:rPr lang="sr-Cyrl-RS" dirty="0" smtClean="0"/>
              <a:t>Повериоци пуштају дужнике да поднесу планове</a:t>
            </a:r>
          </a:p>
          <a:p>
            <a:r>
              <a:rPr lang="sr-Cyrl-RS" dirty="0" smtClean="0"/>
              <a:t>Повериоци се фокусирају на апелацију</a:t>
            </a:r>
          </a:p>
          <a:p>
            <a:pPr lvl="1"/>
            <a:r>
              <a:rPr lang="sr-Cyrl-RS" dirty="0" smtClean="0"/>
              <a:t>ако су задовољни ћуте  - високо учешће планова у којима је стопа намирења 100%</a:t>
            </a:r>
          </a:p>
          <a:p>
            <a:pPr lvl="1"/>
            <a:r>
              <a:rPr lang="sr-Cyrl-RS" dirty="0" smtClean="0"/>
              <a:t>Ако су незадовољни тек онда реагују</a:t>
            </a:r>
          </a:p>
          <a:p>
            <a:r>
              <a:rPr lang="sr-Cyrl-RS" dirty="0"/>
              <a:t>в</a:t>
            </a:r>
            <a:r>
              <a:rPr lang="sr-Cyrl-RS" dirty="0" smtClean="0"/>
              <a:t>елики број планова бива потврђен</a:t>
            </a:r>
            <a:endParaRPr lang="en-US" dirty="0" smtClean="0"/>
          </a:p>
          <a:p>
            <a:r>
              <a:rPr lang="sr-Cyrl-RS" dirty="0" smtClean="0"/>
              <a:t>Проблем – велики број потврђених планова укинут – неизвесност </a:t>
            </a:r>
          </a:p>
          <a:p>
            <a:endParaRPr lang="sr-Cyrl-RS" dirty="0" smtClean="0"/>
          </a:p>
        </p:txBody>
      </p:sp>
      <p:graphicFrame>
        <p:nvGraphicFramePr>
          <p:cNvPr id="8" name="Content Placeholder 4"/>
          <p:cNvGraphicFramePr>
            <a:graphicFrameLocks/>
          </p:cNvGraphicFramePr>
          <p:nvPr>
            <p:extLst/>
          </p:nvPr>
        </p:nvGraphicFramePr>
        <p:xfrm>
          <a:off x="1219200" y="2084832"/>
          <a:ext cx="87630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1000"/>
                <a:gridCol w="2921000"/>
                <a:gridCol w="2921000"/>
              </a:tblGrid>
              <a:tr h="71120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800" dirty="0" smtClean="0"/>
                        <a:t>Лоше</a:t>
                      </a:r>
                      <a:endParaRPr lang="en-US" sz="28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800" dirty="0" smtClean="0"/>
                        <a:t>Добро</a:t>
                      </a:r>
                      <a:endParaRPr lang="en-US" sz="28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r-Cyrl-RS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Усвојен</a:t>
                      </a:r>
                      <a:endParaRPr lang="en-US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800" b="1" dirty="0" smtClean="0">
                          <a:solidFill>
                            <a:srgbClr val="FF0000"/>
                          </a:solidFill>
                        </a:rPr>
                        <a:t>Тип грешке 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/>
                </a:tc>
              </a:tr>
              <a:tr h="711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r-Cyrl-RS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Није усвојен</a:t>
                      </a:r>
                      <a:endParaRPr lang="en-US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800" baseline="0" dirty="0" smtClean="0"/>
                        <a:t>Тип грешке</a:t>
                      </a:r>
                      <a:r>
                        <a:rPr lang="en-US" sz="2800" baseline="0" dirty="0" smtClean="0"/>
                        <a:t> II</a:t>
                      </a:r>
                      <a:endParaRPr lang="en-US" sz="2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391400" y="5454134"/>
            <a:ext cx="206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It takes two to tango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6942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257300"/>
            <a:ext cx="8596668" cy="673100"/>
          </a:xfrm>
        </p:spPr>
        <p:txBody>
          <a:bodyPr/>
          <a:lstStyle/>
          <a:p>
            <a:r>
              <a:rPr lang="sr-Cyrl-RS" dirty="0" smtClean="0"/>
              <a:t>Измене закона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altLang="en-US" sz="2400" dirty="0" smtClean="0"/>
              <a:t>Брисање рока трајања првостепеног поступка</a:t>
            </a:r>
          </a:p>
          <a:p>
            <a:pPr lvl="1"/>
            <a:endParaRPr lang="sr-Cyrl-RS" altLang="en-US" sz="2000" dirty="0" smtClean="0"/>
          </a:p>
          <a:p>
            <a:r>
              <a:rPr lang="sr-Cyrl-RS" altLang="en-US" sz="2400" dirty="0" smtClean="0"/>
              <a:t>Ограничено трајање мера обезбеђења</a:t>
            </a:r>
          </a:p>
          <a:p>
            <a:endParaRPr lang="sr-Cyrl-RS" altLang="en-US" sz="2400" dirty="0"/>
          </a:p>
          <a:p>
            <a:r>
              <a:rPr lang="sr-Cyrl-RS" altLang="en-US" sz="2400" dirty="0" smtClean="0"/>
              <a:t>Третман повезаних лица</a:t>
            </a:r>
          </a:p>
          <a:p>
            <a:endParaRPr lang="sr-Cyrl-RS" altLang="en-US" sz="2400" dirty="0"/>
          </a:p>
          <a:p>
            <a:endParaRPr lang="sr-Cyrl-RS" altLang="en-US" sz="2400" dirty="0"/>
          </a:p>
          <a:p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4740952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73070" y="1142999"/>
            <a:ext cx="9415722" cy="666179"/>
          </a:xfrm>
        </p:spPr>
        <p:txBody>
          <a:bodyPr/>
          <a:lstStyle/>
          <a:p>
            <a:r>
              <a:rPr lang="en-US" altLang="en-US" dirty="0" smtClean="0"/>
              <a:t>D</a:t>
            </a:r>
            <a:r>
              <a:rPr lang="sr-Latn-CS" altLang="en-US" dirty="0" smtClean="0"/>
              <a:t>inamika pripreme i usvajanja UPPR</a:t>
            </a:r>
          </a:p>
        </p:txBody>
      </p:sp>
      <p:sp>
        <p:nvSpPr>
          <p:cNvPr id="8195" name="Slide Number Placeholder 2"/>
          <p:cNvSpPr txBox="1">
            <a:spLocks noGrp="1"/>
          </p:cNvSpPr>
          <p:nvPr/>
        </p:nvSpPr>
        <p:spPr bwMode="auto">
          <a:xfrm>
            <a:off x="704845" y="6991361"/>
            <a:ext cx="1898650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spcBef>
                <a:spcPct val="20000"/>
              </a:spcBef>
              <a:buSzPct val="85000"/>
              <a:buFont typeface="Wingdings 2" panose="05020102010507070707" pitchFamily="18" charset="2"/>
              <a:buChar char="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2813" eaLnBrk="0" hangingPunct="0">
              <a:spcBef>
                <a:spcPct val="20000"/>
              </a:spcBef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281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2813" eaLnBrk="0" hangingPunct="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281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800" b="1">
              <a:latin typeface="Arial" panose="020B0604020202020204" pitchFamily="34" charset="0"/>
            </a:endParaRPr>
          </a:p>
        </p:txBody>
      </p:sp>
      <p:sp>
        <p:nvSpPr>
          <p:cNvPr id="8196" name="Text Box 23"/>
          <p:cNvSpPr txBox="1">
            <a:spLocks noChangeArrowheads="1"/>
          </p:cNvSpPr>
          <p:nvPr/>
        </p:nvSpPr>
        <p:spPr bwMode="auto">
          <a:xfrm>
            <a:off x="546095" y="3790961"/>
            <a:ext cx="1169988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85000"/>
              <a:buFont typeface="Wingdings 2" panose="05020102010507070707" pitchFamily="18" charset="2"/>
              <a:buChar char="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sr-Latn-CS" altLang="en-US" sz="900" b="1"/>
              <a:t>Analiza dokumantacije i informacija dobijenih od menadžmenta u cilju dobijanja jasne slike o trenutnoj poslovno-finansijskoj poziciji dužnika</a:t>
            </a:r>
          </a:p>
        </p:txBody>
      </p:sp>
      <p:sp>
        <p:nvSpPr>
          <p:cNvPr id="8197" name="Text Box 24"/>
          <p:cNvSpPr txBox="1">
            <a:spLocks noChangeArrowheads="1"/>
          </p:cNvSpPr>
          <p:nvPr/>
        </p:nvSpPr>
        <p:spPr bwMode="auto">
          <a:xfrm>
            <a:off x="4398958" y="3790961"/>
            <a:ext cx="1168400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85000"/>
              <a:buFont typeface="Wingdings 2" panose="05020102010507070707" pitchFamily="18" charset="2"/>
              <a:buChar char="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sr-Latn-CS" altLang="en-US" sz="900" b="1"/>
              <a:t>Prikupljanje potpisanih izjava većinskih poverilaca da su upoznati sa sadržinom plana i spremni da pristupe glasanju</a:t>
            </a:r>
          </a:p>
        </p:txBody>
      </p:sp>
      <p:sp>
        <p:nvSpPr>
          <p:cNvPr id="40985" name="AutoShape 25"/>
          <p:cNvSpPr>
            <a:spLocks noChangeArrowheads="1"/>
          </p:cNvSpPr>
          <p:nvPr/>
        </p:nvSpPr>
        <p:spPr bwMode="auto">
          <a:xfrm>
            <a:off x="487358" y="2138374"/>
            <a:ext cx="1262062" cy="1179512"/>
          </a:xfrm>
          <a:prstGeom prst="homePlate">
            <a:avLst>
              <a:gd name="adj" fmla="val 35094"/>
            </a:avLst>
          </a:prstGeom>
          <a:solidFill>
            <a:srgbClr val="FFC000"/>
          </a:solidFill>
          <a:ln w="12700" cap="sq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C2B8B1"/>
            </a:outerShdw>
          </a:effectLst>
        </p:spPr>
        <p:txBody>
          <a:bodyPr lIns="54000" anchor="ctr"/>
          <a:lstStyle/>
          <a:p>
            <a:pPr marL="114300" algn="ctr">
              <a:defRPr/>
            </a:pPr>
            <a:r>
              <a:rPr lang="sr-Latn-CS" sz="1000" b="1" dirty="0">
                <a:latin typeface="Calibri" panose="020F0502020204030204" pitchFamily="34" charset="0"/>
              </a:rPr>
              <a:t>Analiza trenutnog finansijskog stanja dužnika</a:t>
            </a:r>
          </a:p>
        </p:txBody>
      </p:sp>
      <p:sp>
        <p:nvSpPr>
          <p:cNvPr id="40986" name="AutoShape 26"/>
          <p:cNvSpPr>
            <a:spLocks noChangeArrowheads="1"/>
          </p:cNvSpPr>
          <p:nvPr/>
        </p:nvSpPr>
        <p:spPr bwMode="auto">
          <a:xfrm>
            <a:off x="1512883" y="2135199"/>
            <a:ext cx="1655762" cy="1179512"/>
          </a:xfrm>
          <a:prstGeom prst="chevron">
            <a:avLst>
              <a:gd name="adj" fmla="val 33983"/>
            </a:avLst>
          </a:prstGeom>
          <a:solidFill>
            <a:srgbClr val="FFC000"/>
          </a:solidFill>
          <a:ln w="12700" cap="sq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C2B8B1"/>
            </a:outerShdw>
          </a:effectLst>
        </p:spPr>
        <p:txBody>
          <a:bodyPr lIns="54000" anchor="ctr"/>
          <a:lstStyle/>
          <a:p>
            <a:pPr algn="ctr">
              <a:defRPr/>
            </a:pPr>
            <a:r>
              <a:rPr lang="sr-Latn-CS" sz="1000" b="1" dirty="0">
                <a:latin typeface="Calibri" panose="020F0502020204030204" pitchFamily="34" charset="0"/>
              </a:rPr>
              <a:t>Definisanje strategije i izrada biznis plana</a:t>
            </a:r>
          </a:p>
        </p:txBody>
      </p:sp>
      <p:sp>
        <p:nvSpPr>
          <p:cNvPr id="40987" name="AutoShape 27"/>
          <p:cNvSpPr>
            <a:spLocks noChangeArrowheads="1"/>
          </p:cNvSpPr>
          <p:nvPr/>
        </p:nvSpPr>
        <p:spPr bwMode="auto">
          <a:xfrm>
            <a:off x="4154481" y="2144724"/>
            <a:ext cx="1584325" cy="1166813"/>
          </a:xfrm>
          <a:prstGeom prst="chevron">
            <a:avLst>
              <a:gd name="adj" fmla="val 33950"/>
            </a:avLst>
          </a:prstGeom>
          <a:solidFill>
            <a:srgbClr val="FF0000"/>
          </a:solidFill>
          <a:ln w="12700" cap="sq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C2B8B1"/>
            </a:outerShdw>
          </a:effectLst>
        </p:spPr>
        <p:txBody>
          <a:bodyPr lIns="54000" anchor="ctr"/>
          <a:lstStyle/>
          <a:p>
            <a:pPr algn="ctr">
              <a:defRPr/>
            </a:pPr>
            <a:r>
              <a:rPr lang="sr-Latn-CS" sz="1000" b="1" dirty="0">
                <a:solidFill>
                  <a:schemeClr val="bg1"/>
                </a:solidFill>
                <a:latin typeface="Calibri" panose="020F0502020204030204" pitchFamily="34" charset="0"/>
              </a:rPr>
              <a:t>Prikupljan</a:t>
            </a:r>
            <a:r>
              <a:rPr lang="en-US" sz="1000" b="1" dirty="0">
                <a:solidFill>
                  <a:schemeClr val="bg1"/>
                </a:solidFill>
                <a:latin typeface="Calibri" panose="020F0502020204030204" pitchFamily="34" charset="0"/>
              </a:rPr>
              <a:t>j</a:t>
            </a:r>
            <a:r>
              <a:rPr lang="sr-Latn-CS" sz="1000" b="1" dirty="0">
                <a:solidFill>
                  <a:schemeClr val="bg1"/>
                </a:solidFill>
                <a:latin typeface="Calibri" panose="020F0502020204030204" pitchFamily="34" charset="0"/>
              </a:rPr>
              <a:t>e saglanosti najznačajnijih poverilaca svake klase</a:t>
            </a:r>
          </a:p>
        </p:txBody>
      </p:sp>
      <p:sp>
        <p:nvSpPr>
          <p:cNvPr id="40988" name="AutoShape 28"/>
          <p:cNvSpPr>
            <a:spLocks noChangeArrowheads="1"/>
          </p:cNvSpPr>
          <p:nvPr/>
        </p:nvSpPr>
        <p:spPr bwMode="auto">
          <a:xfrm>
            <a:off x="5467346" y="2135199"/>
            <a:ext cx="1630363" cy="1179512"/>
          </a:xfrm>
          <a:prstGeom prst="chevron">
            <a:avLst>
              <a:gd name="adj" fmla="val 33983"/>
            </a:avLst>
          </a:prstGeom>
          <a:solidFill>
            <a:schemeClr val="bg2">
              <a:lumMod val="90000"/>
            </a:schemeClr>
          </a:solidFill>
          <a:ln w="12700" cap="sq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C2B8B1"/>
            </a:outerShdw>
          </a:effectLst>
        </p:spPr>
        <p:txBody>
          <a:bodyPr lIns="54000" anchor="ctr"/>
          <a:lstStyle/>
          <a:p>
            <a:pPr algn="ctr">
              <a:defRPr/>
            </a:pPr>
            <a:r>
              <a:rPr lang="sr-Latn-CS" sz="1000" b="1" dirty="0">
                <a:latin typeface="Calibri" panose="020F0502020204030204" pitchFamily="34" charset="0"/>
              </a:rPr>
              <a:t>Podnošenje predloga za pokretanje stečajnog postupka</a:t>
            </a:r>
          </a:p>
        </p:txBody>
      </p:sp>
      <p:sp>
        <p:nvSpPr>
          <p:cNvPr id="40989" name="AutoShape 29"/>
          <p:cNvSpPr>
            <a:spLocks noChangeArrowheads="1"/>
          </p:cNvSpPr>
          <p:nvPr/>
        </p:nvSpPr>
        <p:spPr bwMode="auto">
          <a:xfrm>
            <a:off x="6794496" y="2135199"/>
            <a:ext cx="1528763" cy="1179512"/>
          </a:xfrm>
          <a:prstGeom prst="chevron">
            <a:avLst>
              <a:gd name="adj" fmla="val 33983"/>
            </a:avLst>
          </a:prstGeom>
          <a:solidFill>
            <a:schemeClr val="bg2">
              <a:lumMod val="90000"/>
            </a:schemeClr>
          </a:solidFill>
          <a:ln w="12700" cap="sq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C2B8B1"/>
            </a:outerShdw>
          </a:effectLst>
        </p:spPr>
        <p:txBody>
          <a:bodyPr lIns="0" rIns="0" anchor="ctr"/>
          <a:lstStyle/>
          <a:p>
            <a:pPr algn="ctr">
              <a:defRPr/>
            </a:pPr>
            <a:r>
              <a:rPr lang="sr-Latn-CS" sz="1000" b="1" dirty="0">
                <a:latin typeface="Calibri" panose="020F0502020204030204" pitchFamily="34" charset="0"/>
              </a:rPr>
              <a:t>Ročište </a:t>
            </a:r>
          </a:p>
          <a:p>
            <a:pPr algn="ctr">
              <a:defRPr/>
            </a:pPr>
            <a:r>
              <a:rPr lang="sr-Latn-CS" sz="1000" b="1" dirty="0">
                <a:latin typeface="Calibri" panose="020F0502020204030204" pitchFamily="34" charset="0"/>
              </a:rPr>
              <a:t>- glasanje i donošenje rešenja o potvrđivanju usvajanja</a:t>
            </a:r>
          </a:p>
          <a:p>
            <a:pPr algn="ctr">
              <a:defRPr/>
            </a:pPr>
            <a:r>
              <a:rPr lang="sr-Latn-CS" sz="1000" b="1" dirty="0">
                <a:latin typeface="Calibri" panose="020F0502020204030204" pitchFamily="34" charset="0"/>
              </a:rPr>
              <a:t>UPPR</a:t>
            </a:r>
          </a:p>
        </p:txBody>
      </p:sp>
      <p:sp>
        <p:nvSpPr>
          <p:cNvPr id="40991" name="Rectangle 31"/>
          <p:cNvSpPr>
            <a:spLocks noChangeArrowheads="1"/>
          </p:cNvSpPr>
          <p:nvPr/>
        </p:nvSpPr>
        <p:spPr bwMode="auto">
          <a:xfrm>
            <a:off x="8394695" y="2135199"/>
            <a:ext cx="1111250" cy="1179512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 cap="sq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C2B8B1"/>
            </a:outerShdw>
          </a:effectLst>
        </p:spPr>
        <p:txBody>
          <a:bodyPr lIns="54000" anchor="ctr"/>
          <a:lstStyle/>
          <a:p>
            <a:pPr algn="ctr">
              <a:defRPr/>
            </a:pPr>
            <a:r>
              <a:rPr lang="sr-Latn-CS" sz="1000" b="1" dirty="0">
                <a:latin typeface="Calibri" panose="020F0502020204030204" pitchFamily="34" charset="0"/>
              </a:rPr>
              <a:t>Pravnosnažno rešenje o potvrđivanju usvajanja UPPR i obustava stečajnog postupka</a:t>
            </a:r>
          </a:p>
        </p:txBody>
      </p:sp>
      <p:sp>
        <p:nvSpPr>
          <p:cNvPr id="8204" name="Text Box 32"/>
          <p:cNvSpPr txBox="1">
            <a:spLocks noChangeArrowheads="1"/>
          </p:cNvSpPr>
          <p:nvPr/>
        </p:nvSpPr>
        <p:spPr bwMode="auto">
          <a:xfrm>
            <a:off x="7078659" y="3790962"/>
            <a:ext cx="1100137" cy="199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85000"/>
              <a:buFont typeface="Wingdings 2" panose="05020102010507070707" pitchFamily="18" charset="2"/>
              <a:buChar char="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sr-Latn-CS" altLang="en-US" sz="900" b="1"/>
              <a:t>Rešenje o potvrđivanju usvajanja UPPR se donosi ukoliko su za njegovo usvajanje u okviru svake klase glasali poverioci koji imaju običnu većinu potraživanja u klasi</a:t>
            </a:r>
          </a:p>
        </p:txBody>
      </p:sp>
      <p:sp>
        <p:nvSpPr>
          <p:cNvPr id="8205" name="Text Box 34"/>
          <p:cNvSpPr txBox="1">
            <a:spLocks noChangeArrowheads="1"/>
          </p:cNvSpPr>
          <p:nvPr/>
        </p:nvSpPr>
        <p:spPr bwMode="auto">
          <a:xfrm>
            <a:off x="8369296" y="3790961"/>
            <a:ext cx="88582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85000"/>
              <a:buFont typeface="Wingdings 2" panose="05020102010507070707" pitchFamily="18" charset="2"/>
              <a:buChar char="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sr-Latn-CS" altLang="en-US" sz="900" b="1"/>
              <a:t>Po donošenju rešenja o potv</a:t>
            </a:r>
            <a:r>
              <a:rPr lang="en-US" altLang="en-US" sz="900" b="1"/>
              <a:t>r</a:t>
            </a:r>
            <a:r>
              <a:rPr lang="sr-Latn-CS" altLang="en-US" sz="900" b="1"/>
              <a:t>đivanju usvajanja UPPR može se početi sa izvršenjem plana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sr-Latn-CS" altLang="en-US" sz="900" b="1"/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sr-Latn-CS" altLang="en-US" sz="900" b="1"/>
          </a:p>
        </p:txBody>
      </p:sp>
      <p:sp>
        <p:nvSpPr>
          <p:cNvPr id="8206" name="TextBox 18"/>
          <p:cNvSpPr txBox="1">
            <a:spLocks noChangeArrowheads="1"/>
          </p:cNvSpPr>
          <p:nvPr/>
        </p:nvSpPr>
        <p:spPr bwMode="auto">
          <a:xfrm>
            <a:off x="1770059" y="3790961"/>
            <a:ext cx="1169987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7150" eaLnBrk="0" hangingPunct="0">
              <a:spcBef>
                <a:spcPct val="20000"/>
              </a:spcBef>
              <a:buSzPct val="85000"/>
              <a:buFont typeface="Wingdings 2" panose="05020102010507070707" pitchFamily="18" charset="2"/>
              <a:buChar char="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tx2"/>
              </a:buClr>
              <a:buSzTx/>
              <a:buFont typeface="Wingdings" panose="05000000000000000000" pitchFamily="2" charset="2"/>
              <a:buNone/>
            </a:pPr>
            <a:r>
              <a:rPr lang="sr-Latn-CS" altLang="en-US" sz="900" b="1" dirty="0"/>
              <a:t>Definisanje klasa poverilaca, utvrđivanje najpovoljnijih mera i sredstava za realizaciju reorganizacije i izrada srednjoročnog plana poslovanja koji sadrži plan  otplate duga prema poveriocima</a:t>
            </a:r>
          </a:p>
        </p:txBody>
      </p:sp>
      <p:sp>
        <p:nvSpPr>
          <p:cNvPr id="8207" name="TextBox 18"/>
          <p:cNvSpPr txBox="1">
            <a:spLocks noChangeArrowheads="1"/>
          </p:cNvSpPr>
          <p:nvPr/>
        </p:nvSpPr>
        <p:spPr bwMode="auto">
          <a:xfrm>
            <a:off x="5638795" y="3790962"/>
            <a:ext cx="1169988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7150" eaLnBrk="0" hangingPunct="0">
              <a:spcBef>
                <a:spcPct val="20000"/>
              </a:spcBef>
              <a:buSzPct val="85000"/>
              <a:buFont typeface="Wingdings 2" panose="05020102010507070707" pitchFamily="18" charset="2"/>
              <a:buChar char="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sr-Latn-CS" altLang="en-US" sz="900" b="1"/>
              <a:t>UPPR se predaje nadležnom sudu uz predlog za pokretanje stečajnog postupka u skladu sa unapred pripremljenim planom reorganizacije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sr-Latn-CS" altLang="en-US" sz="900" b="1"/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sr-Latn-CS" altLang="en-US" sz="900" b="1"/>
              <a:t>Sud može odobriti deblokadu računa i druge mere obezbeđenja (moratorijum)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sr-Latn-CS" altLang="en-US" sz="900" b="1"/>
          </a:p>
        </p:txBody>
      </p:sp>
      <p:sp>
        <p:nvSpPr>
          <p:cNvPr id="41004" name="AutoShape 44"/>
          <p:cNvSpPr>
            <a:spLocks noChangeArrowheads="1"/>
          </p:cNvSpPr>
          <p:nvPr/>
        </p:nvSpPr>
        <p:spPr bwMode="auto">
          <a:xfrm>
            <a:off x="2849906" y="2135199"/>
            <a:ext cx="1577975" cy="1179512"/>
          </a:xfrm>
          <a:prstGeom prst="chevron">
            <a:avLst>
              <a:gd name="adj" fmla="val 33983"/>
            </a:avLst>
          </a:prstGeom>
          <a:solidFill>
            <a:srgbClr val="FFC000"/>
          </a:solidFill>
          <a:ln w="12700" cap="sq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C2B8B1"/>
            </a:outerShdw>
          </a:effectLst>
        </p:spPr>
        <p:txBody>
          <a:bodyPr lIns="0" rIns="0" anchor="ctr"/>
          <a:lstStyle/>
          <a:p>
            <a:pPr algn="ctr">
              <a:defRPr/>
            </a:pPr>
            <a:r>
              <a:rPr lang="sr-Latn-CS" sz="1000" b="1" dirty="0">
                <a:latin typeface="Calibri" panose="020F0502020204030204" pitchFamily="34" charset="0"/>
              </a:rPr>
              <a:t>Izrada unapred pripremljenog plana reorganizacije</a:t>
            </a:r>
          </a:p>
        </p:txBody>
      </p:sp>
      <p:sp>
        <p:nvSpPr>
          <p:cNvPr id="8209" name="TextBox 18"/>
          <p:cNvSpPr txBox="1">
            <a:spLocks noChangeArrowheads="1"/>
          </p:cNvSpPr>
          <p:nvPr/>
        </p:nvSpPr>
        <p:spPr bwMode="auto">
          <a:xfrm>
            <a:off x="3065459" y="3790962"/>
            <a:ext cx="1169987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7150" eaLnBrk="0" hangingPunct="0">
              <a:spcBef>
                <a:spcPct val="20000"/>
              </a:spcBef>
              <a:buSzPct val="85000"/>
              <a:buFont typeface="Wingdings 2" panose="05020102010507070707" pitchFamily="18" charset="2"/>
              <a:buChar char="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tx2"/>
              </a:buClr>
              <a:buSzTx/>
              <a:buFont typeface="Wingdings" panose="05000000000000000000" pitchFamily="2" charset="2"/>
              <a:buNone/>
            </a:pPr>
            <a:r>
              <a:rPr lang="sr-Latn-CS" altLang="en-US" sz="900" b="1"/>
              <a:t>Izrada UPPR-a koji uključuje sve elemente propisane Zakonom</a:t>
            </a:r>
            <a:r>
              <a:rPr lang="en-US" altLang="en-US" sz="900" b="1"/>
              <a:t> o stečaju</a:t>
            </a:r>
            <a:endParaRPr lang="sr-Latn-CS" altLang="en-US" sz="900" b="1"/>
          </a:p>
        </p:txBody>
      </p:sp>
      <p:sp>
        <p:nvSpPr>
          <p:cNvPr id="8210" name="Text Box 73"/>
          <p:cNvSpPr txBox="1">
            <a:spLocks noChangeArrowheads="1"/>
          </p:cNvSpPr>
          <p:nvPr/>
        </p:nvSpPr>
        <p:spPr bwMode="auto">
          <a:xfrm>
            <a:off x="1522408" y="3521087"/>
            <a:ext cx="7429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85000"/>
              <a:buFont typeface="Wingdings 2" panose="05020102010507070707" pitchFamily="18" charset="2"/>
              <a:buChar char="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Tx/>
              <a:buFontTx/>
              <a:buNone/>
            </a:pPr>
            <a:r>
              <a:rPr lang="en-US" altLang="en-US" sz="800" b="1"/>
              <a:t>30</a:t>
            </a:r>
            <a:r>
              <a:rPr lang="sr-Latn-CS" altLang="en-US" sz="800" b="1"/>
              <a:t> dana</a:t>
            </a:r>
            <a:endParaRPr lang="en-US" altLang="en-US" sz="800" b="1"/>
          </a:p>
        </p:txBody>
      </p:sp>
      <p:sp>
        <p:nvSpPr>
          <p:cNvPr id="8211" name="Text Box 75"/>
          <p:cNvSpPr txBox="1">
            <a:spLocks noChangeArrowheads="1"/>
          </p:cNvSpPr>
          <p:nvPr/>
        </p:nvSpPr>
        <p:spPr bwMode="auto">
          <a:xfrm>
            <a:off x="4027484" y="3521087"/>
            <a:ext cx="744537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85000"/>
              <a:buFont typeface="Wingdings 2" panose="05020102010507070707" pitchFamily="18" charset="2"/>
              <a:buChar char="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Tx/>
              <a:buFontTx/>
              <a:buNone/>
            </a:pPr>
            <a:r>
              <a:rPr lang="en-US" altLang="en-US" sz="800" b="1"/>
              <a:t>30 </a:t>
            </a:r>
            <a:r>
              <a:rPr lang="sr-Latn-CS" altLang="en-US" sz="800" b="1"/>
              <a:t>dana</a:t>
            </a:r>
            <a:endParaRPr lang="en-US" altLang="en-US" sz="800" b="1"/>
          </a:p>
        </p:txBody>
      </p:sp>
      <p:sp>
        <p:nvSpPr>
          <p:cNvPr id="8212" name="AutoShape 81"/>
          <p:cNvSpPr>
            <a:spLocks/>
          </p:cNvSpPr>
          <p:nvPr/>
        </p:nvSpPr>
        <p:spPr bwMode="auto">
          <a:xfrm rot="-5400000">
            <a:off x="1619246" y="2220924"/>
            <a:ext cx="153987" cy="2446338"/>
          </a:xfrm>
          <a:prstGeom prst="leftBrace">
            <a:avLst>
              <a:gd name="adj1" fmla="val 143421"/>
              <a:gd name="adj2" fmla="val 50000"/>
            </a:avLst>
          </a:prstGeom>
          <a:noFill/>
          <a:ln w="9525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85000"/>
              <a:buFont typeface="Wingdings 2" panose="05020102010507070707" pitchFamily="18" charset="2"/>
              <a:buChar char="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sr-Latn-CS" altLang="en-US" sz="1800" b="1"/>
          </a:p>
        </p:txBody>
      </p:sp>
      <p:pic>
        <p:nvPicPr>
          <p:cNvPr id="82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208" y="3367099"/>
            <a:ext cx="2457450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14" name="Text Box 75"/>
          <p:cNvSpPr txBox="1">
            <a:spLocks noChangeArrowheads="1"/>
          </p:cNvSpPr>
          <p:nvPr/>
        </p:nvSpPr>
        <p:spPr bwMode="auto">
          <a:xfrm>
            <a:off x="6564309" y="3525849"/>
            <a:ext cx="9366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85000"/>
              <a:buFont typeface="Wingdings 2" panose="05020102010507070707" pitchFamily="18" charset="2"/>
              <a:buChar char="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Tx/>
              <a:buFontTx/>
              <a:buNone/>
            </a:pPr>
            <a:r>
              <a:rPr lang="en-US" altLang="en-US" sz="800" b="1"/>
              <a:t>2 - 4 meseca</a:t>
            </a:r>
          </a:p>
        </p:txBody>
      </p:sp>
      <p:pic>
        <p:nvPicPr>
          <p:cNvPr id="82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208" y="3367099"/>
            <a:ext cx="2457450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16" name="Text Box 75"/>
          <p:cNvSpPr txBox="1">
            <a:spLocks noChangeArrowheads="1"/>
          </p:cNvSpPr>
          <p:nvPr/>
        </p:nvSpPr>
        <p:spPr bwMode="auto">
          <a:xfrm>
            <a:off x="8470896" y="3517911"/>
            <a:ext cx="8604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85000"/>
              <a:buFont typeface="Wingdings 2" panose="05020102010507070707" pitchFamily="18" charset="2"/>
              <a:buChar char="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Tx/>
              <a:buFontTx/>
              <a:buNone/>
            </a:pPr>
            <a:r>
              <a:rPr lang="en-US" altLang="en-US" sz="800" b="1"/>
              <a:t>2 – 3 meseca</a:t>
            </a:r>
          </a:p>
        </p:txBody>
      </p:sp>
    </p:spTree>
    <p:extLst>
      <p:ext uri="{BB962C8B-B14F-4D97-AF65-F5344CB8AC3E}">
        <p14:creationId xmlns:p14="http://schemas.microsoft.com/office/powerpoint/2010/main" val="34948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271588"/>
            <a:ext cx="8596668" cy="658812"/>
          </a:xfrm>
        </p:spPr>
        <p:txBody>
          <a:bodyPr/>
          <a:lstStyle/>
          <a:p>
            <a:r>
              <a:rPr lang="sr-Cyrl-RS" dirty="0" smtClean="0"/>
              <a:t>Правилник о УППР?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Препустити ствари странама - „Преговори у сенци Закона“</a:t>
            </a:r>
          </a:p>
          <a:p>
            <a:endParaRPr lang="sr-Cyrl-RS" dirty="0" smtClean="0"/>
          </a:p>
          <a:p>
            <a:r>
              <a:rPr lang="sr-Cyrl-RS" dirty="0" smtClean="0"/>
              <a:t>Погрешно је условити </a:t>
            </a:r>
            <a:r>
              <a:rPr lang="sr-Cyrl-RS" dirty="0" smtClean="0"/>
              <a:t>повериоце</a:t>
            </a:r>
            <a:endParaRPr lang="en-US" dirty="0"/>
          </a:p>
          <a:p>
            <a:r>
              <a:rPr lang="en-US" dirty="0" smtClean="0"/>
              <a:t> </a:t>
            </a:r>
          </a:p>
          <a:p>
            <a:r>
              <a:rPr lang="sr-Cyrl-RS" dirty="0" smtClean="0"/>
              <a:t>Изјава повериоц</a:t>
            </a:r>
            <a:r>
              <a:rPr lang="sr-Cyrl-RS" dirty="0" smtClean="0"/>
              <a:t>а да је упознат није и изјава о сагласности – проблематична формулација</a:t>
            </a:r>
            <a:endParaRPr lang="sr-Cyrl-RS" dirty="0" smtClean="0"/>
          </a:p>
          <a:p>
            <a:endParaRPr lang="sr-Cyrl-RS" dirty="0"/>
          </a:p>
          <a:p>
            <a:endParaRPr lang="sr-Cyrl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5789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300162"/>
            <a:ext cx="8596668" cy="630237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Позитивни аспекти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Развој </a:t>
            </a:r>
            <a:r>
              <a:rPr lang="sr-Cyrl-RS" dirty="0" smtClean="0"/>
              <a:t>професије</a:t>
            </a:r>
          </a:p>
          <a:p>
            <a:endParaRPr lang="sr-Cyrl-RS" dirty="0"/>
          </a:p>
          <a:p>
            <a:r>
              <a:rPr lang="sr-Cyrl-RS" dirty="0" smtClean="0"/>
              <a:t>Појава </a:t>
            </a:r>
            <a:r>
              <a:rPr lang="en-US" dirty="0" smtClean="0"/>
              <a:t>big four</a:t>
            </a:r>
            <a:endParaRPr lang="sr-Cyrl-RS" dirty="0" smtClean="0"/>
          </a:p>
          <a:p>
            <a:endParaRPr lang="sr-Cyrl-RS" dirty="0"/>
          </a:p>
          <a:p>
            <a:r>
              <a:rPr lang="sr-Cyrl-RS" dirty="0" smtClean="0"/>
              <a:t>Све пословне банке имају посебне сектор или одељења која се баве проблематичним дужницима</a:t>
            </a:r>
          </a:p>
          <a:p>
            <a:endParaRPr lang="sr-Cyrl-RS" dirty="0"/>
          </a:p>
          <a:p>
            <a:r>
              <a:rPr lang="sr-Cyrl-RS" dirty="0" smtClean="0"/>
              <a:t>ПАС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410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Како решити проблем новог новца?</a:t>
            </a:r>
          </a:p>
          <a:p>
            <a:endParaRPr lang="sr-Cyrl-RS" dirty="0"/>
          </a:p>
          <a:p>
            <a:r>
              <a:rPr lang="sr-Cyrl-RS" dirty="0" smtClean="0"/>
              <a:t>Како поспешити промену власништва кроз планове реорганизације?</a:t>
            </a:r>
          </a:p>
          <a:p>
            <a:endParaRPr lang="sr-Cyrl-RS" dirty="0"/>
          </a:p>
          <a:p>
            <a:r>
              <a:rPr lang="sr-Cyrl-RS" dirty="0" smtClean="0"/>
              <a:t>Како оснажити обезбеђене (</a:t>
            </a:r>
            <a:r>
              <a:rPr lang="sr-Cyrl-RS" dirty="0" err="1" smtClean="0"/>
              <a:t>разлучне</a:t>
            </a:r>
            <a:r>
              <a:rPr lang="sr-Cyrl-RS" dirty="0" smtClean="0"/>
              <a:t>) повериоце а да се тиме не угрози покушај реорганизације?</a:t>
            </a:r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520725750"/>
      </p:ext>
    </p:extLst>
  </p:cSld>
  <p:clrMapOvr>
    <a:masterClrMapping/>
  </p:clrMapOvr>
  <p:transition spd="slow">
    <p:wip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Закључак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/>
          <a:lstStyle/>
          <a:p>
            <a:r>
              <a:rPr lang="sr-Cyrl-RS" dirty="0"/>
              <a:t>Око 30% планова који нису извршени</a:t>
            </a:r>
          </a:p>
          <a:p>
            <a:pPr lvl="1"/>
            <a:r>
              <a:rPr lang="sr-Cyrl-RS" dirty="0"/>
              <a:t>Банкрот</a:t>
            </a:r>
          </a:p>
          <a:p>
            <a:pPr lvl="1"/>
            <a:r>
              <a:rPr lang="sr-Cyrl-RS" dirty="0"/>
              <a:t>Поглавље 22</a:t>
            </a:r>
          </a:p>
          <a:p>
            <a:pPr lvl="2"/>
            <a:r>
              <a:rPr lang="sr-Cyrl-RS" dirty="0"/>
              <a:t>Преносни или ликвидациони </a:t>
            </a:r>
            <a:r>
              <a:rPr lang="sr-Cyrl-RS" dirty="0" smtClean="0"/>
              <a:t>планови </a:t>
            </a:r>
            <a:endParaRPr lang="sr-Cyrl-RS" dirty="0"/>
          </a:p>
          <a:p>
            <a:r>
              <a:rPr lang="sr-Cyrl-RS" dirty="0"/>
              <a:t>Шта радити са неизвршени плановима? – одлука поверилаца</a:t>
            </a:r>
          </a:p>
          <a:p>
            <a:r>
              <a:rPr lang="sr-Cyrl-RS" dirty="0"/>
              <a:t>Отежати подношење/усвајање планова? или </a:t>
            </a:r>
            <a:r>
              <a:rPr lang="en-US" dirty="0"/>
              <a:t>status </a:t>
            </a:r>
            <a:r>
              <a:rPr lang="en-US" dirty="0" smtClean="0"/>
              <a:t>quo</a:t>
            </a:r>
            <a:endParaRPr lang="sr-Cyrl-RS" dirty="0" smtClean="0"/>
          </a:p>
          <a:p>
            <a:r>
              <a:rPr lang="sr-Cyrl-RS" dirty="0" smtClean="0"/>
              <a:t>Стечајни оквир је </a:t>
            </a:r>
            <a:r>
              <a:rPr lang="sr-Cyrl-RS" dirty="0" err="1" smtClean="0"/>
              <a:t>задовољавајућ</a:t>
            </a:r>
            <a:endParaRPr lang="sr-Cyrl-RS" dirty="0"/>
          </a:p>
          <a:p>
            <a:r>
              <a:rPr lang="sr-Cyrl-RS" dirty="0"/>
              <a:t>Кључ </a:t>
            </a:r>
            <a:r>
              <a:rPr lang="en-US" dirty="0" smtClean="0"/>
              <a:t>- </a:t>
            </a:r>
            <a:r>
              <a:rPr lang="sr-Cyrl-RS" dirty="0" smtClean="0"/>
              <a:t>тржиште</a:t>
            </a:r>
            <a:endParaRPr lang="sr-Cyrl-RS" dirty="0"/>
          </a:p>
          <a:p>
            <a:pPr lvl="1"/>
            <a:r>
              <a:rPr lang="sr-Cyrl-RS" dirty="0"/>
              <a:t>1) понашање пословних банака</a:t>
            </a:r>
          </a:p>
          <a:p>
            <a:pPr lvl="1"/>
            <a:r>
              <a:rPr lang="sr-Cyrl-RS" dirty="0"/>
              <a:t>2) побољшање </a:t>
            </a:r>
            <a:r>
              <a:rPr lang="sr-Cyrl-RS" dirty="0" err="1"/>
              <a:t>нестечајног</a:t>
            </a:r>
            <a:r>
              <a:rPr lang="sr-Cyrl-RS" dirty="0"/>
              <a:t> правног оквира – хипотеке, </a:t>
            </a:r>
            <a:r>
              <a:rPr lang="sr-Cyrl-RS" dirty="0" smtClean="0"/>
              <a:t>НБС</a:t>
            </a:r>
            <a:endParaRPr lang="en-US" dirty="0" smtClean="0"/>
          </a:p>
          <a:p>
            <a:pPr lvl="1"/>
            <a:endParaRPr lang="sr-Cyrl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7000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dirty="0" smtClean="0"/>
          </a:p>
          <a:p>
            <a:endParaRPr lang="sr-Cyrl-RS" dirty="0"/>
          </a:p>
          <a:p>
            <a:endParaRPr lang="sr-Cyrl-RS" dirty="0" smtClean="0"/>
          </a:p>
          <a:p>
            <a:pPr marL="0" indent="0" algn="ctr">
              <a:buNone/>
            </a:pPr>
            <a:r>
              <a:rPr lang="sr-Cyrl-RS" sz="2800" b="1" dirty="0" smtClean="0"/>
              <a:t>ХВАЛА НА ПАЖЊИ!!</a:t>
            </a:r>
            <a:endParaRPr lang="en-US" sz="2800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393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/>
              <a:t>Након пет година примене Закона о стечају чини се да је најзначајнија промена стечајног оквира била она која се односи на увођење института унапред припремљеног плана реорганизације (УППР). Значајан број</a:t>
            </a:r>
            <a:r>
              <a:rPr lang="en-US" dirty="0"/>
              <a:t>,</a:t>
            </a:r>
            <a:r>
              <a:rPr lang="sr-Cyrl-RS" dirty="0"/>
              <a:t> посебно великих привредних друштава у финансијским потешкоћама реаговао је на подстицаје које даје институт УППР-а</a:t>
            </a:r>
            <a:r>
              <a:rPr lang="sr-Cyrl-RS" dirty="0" smtClean="0"/>
              <a:t>.</a:t>
            </a:r>
          </a:p>
          <a:p>
            <a:r>
              <a:rPr lang="sr-Cyrl-RS" dirty="0" smtClean="0"/>
              <a:t> </a:t>
            </a:r>
            <a:r>
              <a:rPr lang="sr-Cyrl-RS" dirty="0"/>
              <a:t>Од почетка примене института</a:t>
            </a:r>
            <a:r>
              <a:rPr lang="en-GB" dirty="0"/>
              <a:t>,</a:t>
            </a:r>
            <a:r>
              <a:rPr lang="sr-Cyrl-RS" dirty="0"/>
              <a:t> јуна 2010. године, до фебруара 2015. године поднето је преко 250 планова у којима укупне обавезе дужника износе више од три милијарде </a:t>
            </a:r>
            <a:r>
              <a:rPr lang="sr-Cyrl-RS" dirty="0" smtClean="0"/>
              <a:t>евра.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013068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Ставови </a:t>
            </a:r>
            <a:r>
              <a:rPr lang="sr-Cyrl-RS" dirty="0"/>
              <a:t>у погледу УППР-а често су опречни. </a:t>
            </a:r>
            <a:endParaRPr lang="sr-Cyrl-RS" dirty="0" smtClean="0"/>
          </a:p>
          <a:p>
            <a:endParaRPr lang="sr-Cyrl-RS" dirty="0"/>
          </a:p>
          <a:p>
            <a:r>
              <a:rPr lang="sr-Cyrl-RS" dirty="0" smtClean="0"/>
              <a:t>С </a:t>
            </a:r>
            <a:r>
              <a:rPr lang="sr-Cyrl-RS" dirty="0"/>
              <a:t>једне стране, сматра се да се њима </a:t>
            </a:r>
            <a:r>
              <a:rPr lang="sr-Latn-RS" dirty="0"/>
              <a:t>„</a:t>
            </a:r>
            <a:r>
              <a:rPr lang="sr-Cyrl-RS" dirty="0"/>
              <a:t>купује време“ и изигравају повериоци чиме је примена института обесмишљена. </a:t>
            </a:r>
            <a:endParaRPr lang="sr-Cyrl-RS" dirty="0" smtClean="0"/>
          </a:p>
          <a:p>
            <a:endParaRPr lang="sr-Cyrl-RS" dirty="0"/>
          </a:p>
          <a:p>
            <a:r>
              <a:rPr lang="sr-Cyrl-RS" dirty="0" smtClean="0"/>
              <a:t>С </a:t>
            </a:r>
            <a:r>
              <a:rPr lang="sr-Cyrl-RS" dirty="0"/>
              <a:t>друге стране, УППР се сматра кључним инструментом у решавању проблема презадужености и неликвидности српске привреде.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164744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Људи реагују на подстицаје!</a:t>
            </a:r>
          </a:p>
          <a:p>
            <a:endParaRPr lang="sr-Cyrl-RS" dirty="0"/>
          </a:p>
          <a:p>
            <a:r>
              <a:rPr lang="sr-Cyrl-RS" dirty="0" smtClean="0"/>
              <a:t>УППР </a:t>
            </a:r>
            <a:r>
              <a:rPr lang="sr-Cyrl-RS" dirty="0"/>
              <a:t>успешно успева да комбинује формални и неформални приступ </a:t>
            </a:r>
            <a:r>
              <a:rPr lang="sr-Cyrl-RS" dirty="0" smtClean="0"/>
              <a:t>реструктурирању</a:t>
            </a:r>
          </a:p>
          <a:p>
            <a:r>
              <a:rPr lang="sr-Cyrl-RS" dirty="0" smtClean="0"/>
              <a:t>Омогућава </a:t>
            </a:r>
            <a:r>
              <a:rPr lang="sr-Cyrl-RS" dirty="0"/>
              <a:t>релативно брз завршетак поступка (у просеку од покретања до усвајања потребно је око 5 месеци), уз знатно ниже трошкове</a:t>
            </a:r>
            <a:r>
              <a:rPr lang="en-US" dirty="0"/>
              <a:t> (</a:t>
            </a:r>
            <a:r>
              <a:rPr lang="sr-Cyrl-RS" dirty="0"/>
              <a:t>између </a:t>
            </a:r>
            <a:r>
              <a:rPr lang="sr-Latn-RS" dirty="0"/>
              <a:t>0,1% до 2,6% </a:t>
            </a:r>
            <a:r>
              <a:rPr lang="sr-Cyrl-RS" dirty="0"/>
              <a:t>вредности укупних обавеза </a:t>
            </a:r>
            <a:r>
              <a:rPr lang="sr-Cyrl-RS" dirty="0" smtClean="0"/>
              <a:t>дужника)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22593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109663"/>
            <a:ext cx="8596668" cy="1320800"/>
          </a:xfrm>
        </p:spPr>
        <p:txBody>
          <a:bodyPr/>
          <a:lstStyle/>
          <a:p>
            <a:r>
              <a:rPr lang="sr-Cyrl-RS" dirty="0" smtClean="0"/>
              <a:t>ЧИЊЕНИЦЕ О УНАПРЕД ПРИПРЕМЉЕНИМ ПЛАНОВИМА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430463"/>
            <a:ext cx="8596668" cy="3880773"/>
          </a:xfrm>
        </p:spPr>
        <p:txBody>
          <a:bodyPr/>
          <a:lstStyle/>
          <a:p>
            <a:r>
              <a:rPr lang="sr-Cyrl-RS" dirty="0" smtClean="0"/>
              <a:t>Преко 250 УППР-ова појединачних дужника</a:t>
            </a:r>
          </a:p>
          <a:p>
            <a:r>
              <a:rPr lang="sr-Cyrl-RS" dirty="0" smtClean="0"/>
              <a:t>Преко 60 поступака у којима потраживања превазилазе милијарду динара</a:t>
            </a:r>
          </a:p>
          <a:p>
            <a:r>
              <a:rPr lang="sr-Cyrl-RS" dirty="0" smtClean="0"/>
              <a:t>Више од 2,5 милијарде евра дугова покушано да се реструктурира (без стечајних реорганизација)</a:t>
            </a:r>
          </a:p>
          <a:p>
            <a:r>
              <a:rPr lang="sr-Cyrl-RS" dirty="0" smtClean="0"/>
              <a:t>УППР скоро потпуно потиснуо стечајну реорганизацију</a:t>
            </a:r>
          </a:p>
          <a:p>
            <a:r>
              <a:rPr lang="sr-Cyrl-RS" dirty="0"/>
              <a:t>П</a:t>
            </a:r>
            <a:r>
              <a:rPr lang="sr-Cyrl-RS" dirty="0" smtClean="0"/>
              <a:t>одстицаји – лична управа, могућност другог покушаја, заштита од извршења, 	наметање 	плана 	несагласним повериоцима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158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4813" y="1123950"/>
            <a:ext cx="7458076" cy="1320800"/>
          </a:xfrm>
        </p:spPr>
        <p:txBody>
          <a:bodyPr/>
          <a:lstStyle/>
          <a:p>
            <a:r>
              <a:rPr lang="sr-Cyrl-RS" dirty="0" smtClean="0"/>
              <a:t>НАЈЗНАЧАЈНИЈИ УНАПРЕД ПРИПРЕМЉЕНИ ПЛАНОВИ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2421079"/>
              </p:ext>
            </p:extLst>
          </p:nvPr>
        </p:nvGraphicFramePr>
        <p:xfrm>
          <a:off x="376237" y="1784350"/>
          <a:ext cx="9829800" cy="4876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6759"/>
                <a:gridCol w="7163041"/>
              </a:tblGrid>
              <a:tr h="422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Total Liabilities</a:t>
                      </a:r>
                      <a:br>
                        <a:rPr lang="en-US" sz="1600" u="none" strike="noStrike" dirty="0">
                          <a:effectLst/>
                        </a:rPr>
                      </a:br>
                      <a:r>
                        <a:rPr lang="en-US" sz="1600" u="none" strike="noStrike" dirty="0">
                          <a:effectLst/>
                        </a:rPr>
                        <a:t>(RSD)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Company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2112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         28,738,715,108.00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Beohemija d.o.o.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2112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         28,012,716,484.00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HIP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Azotara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2112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         10,288,009,421.94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Trayal Korporacija a.d.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2112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           7,567,077,826.36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Zekstra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2112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           6,850,677,503.35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Unihemkom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d.o.o</a:t>
                      </a:r>
                      <a:r>
                        <a:rPr lang="en-US" sz="1600" u="none" strike="noStrike" dirty="0" smtClean="0">
                          <a:effectLst/>
                        </a:rPr>
                        <a:t>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2112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           6,647,315,603.81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Luka Beograd AD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2112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           5,597,021,411.00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ITM GROUP DOO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2112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           5,478,724,655.67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Banini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2112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           4,566,502,118.58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Megalit-Šumnik AD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2112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           4,296,796,087.41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Jeep commerce </a:t>
                      </a:r>
                      <a:r>
                        <a:rPr lang="en-US" sz="1600" u="none" strike="noStrike" dirty="0" err="1">
                          <a:effectLst/>
                        </a:rPr>
                        <a:t>a.d.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2112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           3,926,004,863.41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Europolis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smtClean="0">
                          <a:effectLst/>
                        </a:rPr>
                        <a:t>DOO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2112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           3,759,752,861.10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Azohem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d.o.o</a:t>
                      </a:r>
                      <a:r>
                        <a:rPr lang="en-US" sz="1600" u="none" strike="noStrike" dirty="0" smtClean="0">
                          <a:effectLst/>
                        </a:rPr>
                        <a:t>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2112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           3,743,036,855.00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Gemax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d.o.o</a:t>
                      </a:r>
                      <a:r>
                        <a:rPr lang="en-US" sz="1600" u="none" strike="noStrike" dirty="0">
                          <a:effectLst/>
                        </a:rPr>
                        <a:t>. (1)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2112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           3,566,044,787.00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Toza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Marković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smtClean="0">
                          <a:effectLst/>
                        </a:rPr>
                        <a:t>AD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2112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           3,182,804,000.00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Atako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d.o.o</a:t>
                      </a:r>
                      <a:r>
                        <a:rPr lang="en-US" sz="1600" u="none" strike="noStrike" dirty="0">
                          <a:effectLst/>
                        </a:rPr>
                        <a:t>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2112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           3,078,722,000.00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Koling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a.d.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2112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           2,982,841,791.12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Projektomontaža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a.d.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2112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           2,570,163,171.48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Kruševacput</a:t>
                      </a:r>
                      <a:r>
                        <a:rPr lang="en-US" sz="1600" u="none" strike="noStrike" dirty="0">
                          <a:effectLst/>
                        </a:rPr>
                        <a:t> AD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4078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009650"/>
            <a:ext cx="8596668" cy="1320800"/>
          </a:xfrm>
        </p:spPr>
        <p:txBody>
          <a:bodyPr>
            <a:normAutofit/>
          </a:bodyPr>
          <a:lstStyle/>
          <a:p>
            <a:r>
              <a:rPr lang="sr-Cyrl-RS" dirty="0" err="1" smtClean="0"/>
              <a:t>Релат</a:t>
            </a:r>
            <a:r>
              <a:rPr lang="sr-Cyrl-RS" dirty="0" err="1"/>
              <a:t>и</a:t>
            </a:r>
            <a:r>
              <a:rPr lang="sr-Cyrl-RS" dirty="0" err="1" smtClean="0"/>
              <a:t>вино</a:t>
            </a:r>
            <a:r>
              <a:rPr lang="sr-Cyrl-RS" dirty="0" smtClean="0"/>
              <a:t> кратко трајање и релативно јефтини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Просек од подношења до усвајања 6 месеци (114 УППР-ова)</a:t>
            </a:r>
          </a:p>
          <a:p>
            <a:pPr lvl="1"/>
            <a:r>
              <a:rPr lang="sr-Cyrl-RS" dirty="0" smtClean="0"/>
              <a:t>44 плана испод три месеца</a:t>
            </a:r>
          </a:p>
          <a:p>
            <a:r>
              <a:rPr lang="sr-Cyrl-RS" dirty="0" err="1" smtClean="0"/>
              <a:t>Медијана</a:t>
            </a:r>
            <a:r>
              <a:rPr lang="sr-Cyrl-RS" dirty="0" smtClean="0"/>
              <a:t> </a:t>
            </a:r>
            <a:r>
              <a:rPr lang="en-US" dirty="0" smtClean="0"/>
              <a:t>4,2 </a:t>
            </a:r>
            <a:r>
              <a:rPr lang="sr-Cyrl-RS" dirty="0" smtClean="0"/>
              <a:t>месеца</a:t>
            </a:r>
          </a:p>
          <a:p>
            <a:endParaRPr lang="sr-Cyrl-RS" dirty="0"/>
          </a:p>
          <a:p>
            <a:pPr marL="0" indent="0">
              <a:buNone/>
            </a:pPr>
            <a:r>
              <a:rPr lang="sr-Cyrl-RS" dirty="0" smtClean="0"/>
              <a:t>Трошкови израде плана знатно мањи у односу на потенцијални трошак стечајне реорганизације</a:t>
            </a:r>
          </a:p>
          <a:p>
            <a:pPr marL="0" indent="0">
              <a:buNone/>
            </a:pPr>
            <a:r>
              <a:rPr lang="sr-Cyrl-RS" dirty="0"/>
              <a:t>	</a:t>
            </a:r>
            <a:r>
              <a:rPr lang="sr-Cyrl-RS" dirty="0" smtClean="0"/>
              <a:t>Само у два плана (где су подаци доступни) трошкови израде већи од 	100,000 евра</a:t>
            </a:r>
          </a:p>
          <a:p>
            <a:pPr marL="0" indent="0">
              <a:buNone/>
            </a:pPr>
            <a:r>
              <a:rPr lang="sr-Cyrl-RS" dirty="0" smtClean="0"/>
              <a:t>	Просечни месечни трошкови након усвајања 500 евра</a:t>
            </a:r>
            <a:endParaRPr lang="sr-Cyrl-RS" dirty="0"/>
          </a:p>
          <a:p>
            <a:endParaRPr lang="sr-Cyrl-RS" dirty="0" smtClean="0"/>
          </a:p>
          <a:p>
            <a:endParaRPr lang="sr-Cyrl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410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/>
              <a:t>Закон о изменама и допунама Закона о стечају покушао је да одговори на неке од уочених проблема у пракси како би се: </a:t>
            </a:r>
            <a:endParaRPr lang="sr-Cyrl-RS" dirty="0" smtClean="0"/>
          </a:p>
          <a:p>
            <a:pPr lvl="1"/>
            <a:r>
              <a:rPr lang="sr-Cyrl-RS" dirty="0" smtClean="0"/>
              <a:t>1</a:t>
            </a:r>
            <a:r>
              <a:rPr lang="sr-Cyrl-RS" dirty="0"/>
              <a:t>) смањило трајање поступка у коме је дужник мерама обезбеђења заштићен од принудног извршења и блокаде рачуна; </a:t>
            </a:r>
            <a:endParaRPr lang="sr-Cyrl-RS" dirty="0" smtClean="0"/>
          </a:p>
          <a:p>
            <a:pPr lvl="1"/>
            <a:r>
              <a:rPr lang="sr-Cyrl-RS" dirty="0" smtClean="0"/>
              <a:t>2</a:t>
            </a:r>
            <a:r>
              <a:rPr lang="sr-Cyrl-RS" dirty="0"/>
              <a:t>) смањили подстицаји дужницима да подносе неизводљиве планове, </a:t>
            </a:r>
            <a:endParaRPr lang="sr-Cyrl-RS" dirty="0" smtClean="0"/>
          </a:p>
          <a:p>
            <a:pPr lvl="1"/>
            <a:r>
              <a:rPr lang="sr-Cyrl-RS" dirty="0" smtClean="0"/>
              <a:t>3</a:t>
            </a:r>
            <a:r>
              <a:rPr lang="sr-Cyrl-RS" dirty="0"/>
              <a:t>) отклониле уочене неправилности и злоупотребе у примени, и </a:t>
            </a:r>
            <a:endParaRPr lang="sr-Cyrl-RS" dirty="0" smtClean="0"/>
          </a:p>
          <a:p>
            <a:pPr lvl="1"/>
            <a:r>
              <a:rPr lang="sr-Cyrl-RS" dirty="0" smtClean="0"/>
              <a:t>4</a:t>
            </a:r>
            <a:r>
              <a:rPr lang="sr-Cyrl-RS" dirty="0"/>
              <a:t>) прецизније дефинисао положај поверилаца.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87413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171</TotalTime>
  <Words>1734</Words>
  <Application>Microsoft Office PowerPoint</Application>
  <PresentationFormat>Widescreen</PresentationFormat>
  <Paragraphs>458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Arial Narrow</vt:lpstr>
      <vt:lpstr>Calibri</vt:lpstr>
      <vt:lpstr>Times New Roman</vt:lpstr>
      <vt:lpstr>Trebuchet MS</vt:lpstr>
      <vt:lpstr>Wingdings</vt:lpstr>
      <vt:lpstr>Wingdings 3</vt:lpstr>
      <vt:lpstr>Facet</vt:lpstr>
      <vt:lpstr>УППР и негативна селекција</vt:lpstr>
      <vt:lpstr>Две карактеристике стечајног оквира у србији</vt:lpstr>
      <vt:lpstr>PowerPoint Presentation</vt:lpstr>
      <vt:lpstr>PowerPoint Presentation</vt:lpstr>
      <vt:lpstr>PowerPoint Presentation</vt:lpstr>
      <vt:lpstr>ЧИЊЕНИЦЕ О УНАПРЕД ПРИПРЕМЉЕНИМ ПЛАНОВИМА</vt:lpstr>
      <vt:lpstr>НАЈЗНАЧАЈНИЈИ УНАПРЕД ПРИПРЕМЉЕНИ ПЛАНОВИ</vt:lpstr>
      <vt:lpstr>Релативино кратко трајање и релативно јефтини</vt:lpstr>
      <vt:lpstr>PowerPoint Presentation</vt:lpstr>
      <vt:lpstr>Бројне измене оквира</vt:lpstr>
      <vt:lpstr>Изводљивост планова?!?!?!</vt:lpstr>
      <vt:lpstr>чл. 156 ст. 3 тач. 3.</vt:lpstr>
      <vt:lpstr>Последице</vt:lpstr>
      <vt:lpstr>PowerPoint Presentation</vt:lpstr>
      <vt:lpstr>PowerPoint Presentation</vt:lpstr>
      <vt:lpstr>Веома мало боља! Кључна разлика је постојање сталне имовине (колатерала) и величина</vt:lpstr>
      <vt:lpstr>Који планови бивају потврђени</vt:lpstr>
      <vt:lpstr>Нажалост не! Одрживост пословања није предуслов</vt:lpstr>
      <vt:lpstr>PowerPoint Presentation</vt:lpstr>
      <vt:lpstr>Негативна селекција</vt:lpstr>
      <vt:lpstr>Измене закона</vt:lpstr>
      <vt:lpstr>Dinamika pripreme i usvajanja UPPR</vt:lpstr>
      <vt:lpstr>Правилник о УППР?</vt:lpstr>
      <vt:lpstr>Позитивни аспекти</vt:lpstr>
      <vt:lpstr>PowerPoint Presentation</vt:lpstr>
      <vt:lpstr>Закључак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Zorica ZM. Markovic</dc:creator>
  <cp:lastModifiedBy>Branko Radulovic</cp:lastModifiedBy>
  <cp:revision>27</cp:revision>
  <dcterms:created xsi:type="dcterms:W3CDTF">2015-04-14T07:41:11Z</dcterms:created>
  <dcterms:modified xsi:type="dcterms:W3CDTF">2015-06-23T09:09:21Z</dcterms:modified>
</cp:coreProperties>
</file>